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9" r:id="rId1"/>
  </p:sldMasterIdLst>
  <p:notesMasterIdLst>
    <p:notesMasterId r:id="rId19"/>
  </p:notesMasterIdLst>
  <p:sldIdLst>
    <p:sldId id="258" r:id="rId2"/>
    <p:sldId id="269" r:id="rId3"/>
    <p:sldId id="270" r:id="rId4"/>
    <p:sldId id="271" r:id="rId5"/>
    <p:sldId id="260" r:id="rId6"/>
    <p:sldId id="261" r:id="rId7"/>
    <p:sldId id="262" r:id="rId8"/>
    <p:sldId id="288" r:id="rId9"/>
    <p:sldId id="295" r:id="rId10"/>
    <p:sldId id="290" r:id="rId11"/>
    <p:sldId id="293" r:id="rId12"/>
    <p:sldId id="291" r:id="rId13"/>
    <p:sldId id="292" r:id="rId14"/>
    <p:sldId id="272" r:id="rId15"/>
    <p:sldId id="268" r:id="rId16"/>
    <p:sldId id="285" r:id="rId17"/>
    <p:sldId id="286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67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052F"/>
    <a:srgbClr val="FF9900"/>
    <a:srgbClr val="006E62"/>
    <a:srgbClr val="A3B1C8"/>
    <a:srgbClr val="FEF7DD"/>
    <a:srgbClr val="6D2F75"/>
    <a:srgbClr val="001689"/>
    <a:srgbClr val="3F5588"/>
    <a:srgbClr val="007B9A"/>
    <a:srgbClr val="005C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41" autoAdjust="0"/>
  </p:normalViewPr>
  <p:slideViewPr>
    <p:cSldViewPr snapToGrid="0" snapToObjects="1">
      <p:cViewPr varScale="1">
        <p:scale>
          <a:sx n="87" d="100"/>
          <a:sy n="87" d="100"/>
        </p:scale>
        <p:origin x="1358" y="62"/>
      </p:cViewPr>
      <p:guideLst>
        <p:guide orient="horz" pos="867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420EDD-80C8-4A11-83B4-641F60250CCE}" type="doc">
      <dgm:prSet loTypeId="urn:microsoft.com/office/officeart/2005/8/layout/chevron1" loCatId="process" qsTypeId="urn:microsoft.com/office/officeart/2005/8/quickstyle/3d3" qsCatId="3D" csTypeId="urn:microsoft.com/office/officeart/2005/8/colors/accent1_2" csCatId="accent1" phldr="1"/>
      <dgm:spPr/>
    </dgm:pt>
    <dgm:pt modelId="{B4368B9B-0A1C-4480-AC67-BD2AD9EFE7E0}">
      <dgm:prSet phldrT="[Text]"/>
      <dgm:spPr>
        <a:solidFill>
          <a:srgbClr val="00B0F0"/>
        </a:solidFill>
      </dgm:spPr>
      <dgm:t>
        <a:bodyPr/>
        <a:lstStyle/>
        <a:p>
          <a:r>
            <a:rPr lang="en-GB">
              <a:latin typeface="Polo" pitchFamily="2" charset="0"/>
            </a:rPr>
            <a:t>Buy</a:t>
          </a:r>
        </a:p>
      </dgm:t>
    </dgm:pt>
    <dgm:pt modelId="{06EEE069-F22B-4B94-B669-824F007A0441}" type="parTrans" cxnId="{562FDD79-6DE3-4570-B4FF-32E50989949D}">
      <dgm:prSet/>
      <dgm:spPr/>
      <dgm:t>
        <a:bodyPr/>
        <a:lstStyle/>
        <a:p>
          <a:endParaRPr lang="en-GB"/>
        </a:p>
      </dgm:t>
    </dgm:pt>
    <dgm:pt modelId="{6F475145-BC2B-496A-8A81-CD0A6E6D2854}" type="sibTrans" cxnId="{562FDD79-6DE3-4570-B4FF-32E50989949D}">
      <dgm:prSet/>
      <dgm:spPr/>
      <dgm:t>
        <a:bodyPr/>
        <a:lstStyle/>
        <a:p>
          <a:endParaRPr lang="en-GB"/>
        </a:p>
      </dgm:t>
    </dgm:pt>
    <dgm:pt modelId="{DEB3FB0C-0600-42F3-9F7E-3428CB45FE2F}">
      <dgm:prSet phldrT="[Text]"/>
      <dgm:spPr>
        <a:solidFill>
          <a:srgbClr val="00B0F0"/>
        </a:solidFill>
      </dgm:spPr>
      <dgm:t>
        <a:bodyPr/>
        <a:lstStyle/>
        <a:p>
          <a:r>
            <a:rPr lang="en-GB">
              <a:latin typeface="Polo" pitchFamily="2" charset="0"/>
            </a:rPr>
            <a:t>Make</a:t>
          </a:r>
        </a:p>
      </dgm:t>
    </dgm:pt>
    <dgm:pt modelId="{5E37B29F-E41A-47A2-8565-C971D3F3D60D}" type="parTrans" cxnId="{B749D130-CDEF-4C08-A773-8CBD4C2A6813}">
      <dgm:prSet/>
      <dgm:spPr/>
      <dgm:t>
        <a:bodyPr/>
        <a:lstStyle/>
        <a:p>
          <a:endParaRPr lang="en-GB"/>
        </a:p>
      </dgm:t>
    </dgm:pt>
    <dgm:pt modelId="{040E6697-C392-4082-95B0-C63CBFAECADD}" type="sibTrans" cxnId="{B749D130-CDEF-4C08-A773-8CBD4C2A6813}">
      <dgm:prSet/>
      <dgm:spPr/>
      <dgm:t>
        <a:bodyPr/>
        <a:lstStyle/>
        <a:p>
          <a:endParaRPr lang="en-GB"/>
        </a:p>
      </dgm:t>
    </dgm:pt>
    <dgm:pt modelId="{E11E696D-549B-4981-ADFB-4FC3B4126E00}">
      <dgm:prSet phldrT="[Text]"/>
      <dgm:spPr>
        <a:solidFill>
          <a:srgbClr val="00B0F0"/>
        </a:solidFill>
      </dgm:spPr>
      <dgm:t>
        <a:bodyPr/>
        <a:lstStyle/>
        <a:p>
          <a:r>
            <a:rPr lang="en-GB">
              <a:latin typeface="Polo" pitchFamily="2" charset="0"/>
            </a:rPr>
            <a:t>Sell</a:t>
          </a:r>
        </a:p>
      </dgm:t>
    </dgm:pt>
    <dgm:pt modelId="{2ED1369D-D770-4A10-9EF1-B4F798349656}" type="parTrans" cxnId="{F31D22B1-A78F-4FA5-A5D5-EE28F5A4570A}">
      <dgm:prSet/>
      <dgm:spPr/>
      <dgm:t>
        <a:bodyPr/>
        <a:lstStyle/>
        <a:p>
          <a:endParaRPr lang="en-GB"/>
        </a:p>
      </dgm:t>
    </dgm:pt>
    <dgm:pt modelId="{48AA8159-F6B0-417B-B40A-E77D484B2EDB}" type="sibTrans" cxnId="{F31D22B1-A78F-4FA5-A5D5-EE28F5A4570A}">
      <dgm:prSet/>
      <dgm:spPr/>
      <dgm:t>
        <a:bodyPr/>
        <a:lstStyle/>
        <a:p>
          <a:endParaRPr lang="en-GB"/>
        </a:p>
      </dgm:t>
    </dgm:pt>
    <dgm:pt modelId="{B9256502-9380-4C52-882E-A40CD8C77AA6}" type="pres">
      <dgm:prSet presAssocID="{3A420EDD-80C8-4A11-83B4-641F60250CCE}" presName="Name0" presStyleCnt="0">
        <dgm:presLayoutVars>
          <dgm:dir/>
          <dgm:animLvl val="lvl"/>
          <dgm:resizeHandles val="exact"/>
        </dgm:presLayoutVars>
      </dgm:prSet>
      <dgm:spPr/>
    </dgm:pt>
    <dgm:pt modelId="{F64802D6-92EC-4C77-9A24-7CC9F0035563}" type="pres">
      <dgm:prSet presAssocID="{B4368B9B-0A1C-4480-AC67-BD2AD9EFE7E0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EF5DE75A-B083-4EBE-9E77-E6E5DD27274C}" type="pres">
      <dgm:prSet presAssocID="{6F475145-BC2B-496A-8A81-CD0A6E6D2854}" presName="parTxOnlySpace" presStyleCnt="0"/>
      <dgm:spPr/>
    </dgm:pt>
    <dgm:pt modelId="{0BB9F1B5-8E84-4C54-B1A5-636E7FE02DA8}" type="pres">
      <dgm:prSet presAssocID="{DEB3FB0C-0600-42F3-9F7E-3428CB45FE2F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9B4A2492-4044-476A-8376-45336D6E867C}" type="pres">
      <dgm:prSet presAssocID="{040E6697-C392-4082-95B0-C63CBFAECADD}" presName="parTxOnlySpace" presStyleCnt="0"/>
      <dgm:spPr/>
    </dgm:pt>
    <dgm:pt modelId="{5A58005C-2D9E-418B-8DBD-364956AC26C2}" type="pres">
      <dgm:prSet presAssocID="{E11E696D-549B-4981-ADFB-4FC3B4126E00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E38B9818-0082-46AE-A45E-F817F64D18FA}" type="presOf" srcId="{3A420EDD-80C8-4A11-83B4-641F60250CCE}" destId="{B9256502-9380-4C52-882E-A40CD8C77AA6}" srcOrd="0" destOrd="0" presId="urn:microsoft.com/office/officeart/2005/8/layout/chevron1"/>
    <dgm:cxn modelId="{F80CA729-9137-47D5-AEB7-D9B723AB32B7}" type="presOf" srcId="{E11E696D-549B-4981-ADFB-4FC3B4126E00}" destId="{5A58005C-2D9E-418B-8DBD-364956AC26C2}" srcOrd="0" destOrd="0" presId="urn:microsoft.com/office/officeart/2005/8/layout/chevron1"/>
    <dgm:cxn modelId="{B749D130-CDEF-4C08-A773-8CBD4C2A6813}" srcId="{3A420EDD-80C8-4A11-83B4-641F60250CCE}" destId="{DEB3FB0C-0600-42F3-9F7E-3428CB45FE2F}" srcOrd="1" destOrd="0" parTransId="{5E37B29F-E41A-47A2-8565-C971D3F3D60D}" sibTransId="{040E6697-C392-4082-95B0-C63CBFAECADD}"/>
    <dgm:cxn modelId="{904B636D-0401-40B4-B553-B564B9F25AB3}" type="presOf" srcId="{B4368B9B-0A1C-4480-AC67-BD2AD9EFE7E0}" destId="{F64802D6-92EC-4C77-9A24-7CC9F0035563}" srcOrd="0" destOrd="0" presId="urn:microsoft.com/office/officeart/2005/8/layout/chevron1"/>
    <dgm:cxn modelId="{562FDD79-6DE3-4570-B4FF-32E50989949D}" srcId="{3A420EDD-80C8-4A11-83B4-641F60250CCE}" destId="{B4368B9B-0A1C-4480-AC67-BD2AD9EFE7E0}" srcOrd="0" destOrd="0" parTransId="{06EEE069-F22B-4B94-B669-824F007A0441}" sibTransId="{6F475145-BC2B-496A-8A81-CD0A6E6D2854}"/>
    <dgm:cxn modelId="{96F15790-5AF0-4848-B193-0A714AB10BDE}" type="presOf" srcId="{DEB3FB0C-0600-42F3-9F7E-3428CB45FE2F}" destId="{0BB9F1B5-8E84-4C54-B1A5-636E7FE02DA8}" srcOrd="0" destOrd="0" presId="urn:microsoft.com/office/officeart/2005/8/layout/chevron1"/>
    <dgm:cxn modelId="{F31D22B1-A78F-4FA5-A5D5-EE28F5A4570A}" srcId="{3A420EDD-80C8-4A11-83B4-641F60250CCE}" destId="{E11E696D-549B-4981-ADFB-4FC3B4126E00}" srcOrd="2" destOrd="0" parTransId="{2ED1369D-D770-4A10-9EF1-B4F798349656}" sibTransId="{48AA8159-F6B0-417B-B40A-E77D484B2EDB}"/>
    <dgm:cxn modelId="{33E868C0-3F4F-44F1-896E-2436861476D5}" type="presParOf" srcId="{B9256502-9380-4C52-882E-A40CD8C77AA6}" destId="{F64802D6-92EC-4C77-9A24-7CC9F0035563}" srcOrd="0" destOrd="0" presId="urn:microsoft.com/office/officeart/2005/8/layout/chevron1"/>
    <dgm:cxn modelId="{FAA9513E-E8D3-4225-8826-79C8A5F7510C}" type="presParOf" srcId="{B9256502-9380-4C52-882E-A40CD8C77AA6}" destId="{EF5DE75A-B083-4EBE-9E77-E6E5DD27274C}" srcOrd="1" destOrd="0" presId="urn:microsoft.com/office/officeart/2005/8/layout/chevron1"/>
    <dgm:cxn modelId="{0643E997-2875-48B1-97DF-A7D05F2F3989}" type="presParOf" srcId="{B9256502-9380-4C52-882E-A40CD8C77AA6}" destId="{0BB9F1B5-8E84-4C54-B1A5-636E7FE02DA8}" srcOrd="2" destOrd="0" presId="urn:microsoft.com/office/officeart/2005/8/layout/chevron1"/>
    <dgm:cxn modelId="{CA91FA8F-12E4-43F7-8E18-8A538040393F}" type="presParOf" srcId="{B9256502-9380-4C52-882E-A40CD8C77AA6}" destId="{9B4A2492-4044-476A-8376-45336D6E867C}" srcOrd="3" destOrd="0" presId="urn:microsoft.com/office/officeart/2005/8/layout/chevron1"/>
    <dgm:cxn modelId="{DA03F712-6E64-43F3-AF4E-AF23D9F3EDDD}" type="presParOf" srcId="{B9256502-9380-4C52-882E-A40CD8C77AA6}" destId="{5A58005C-2D9E-418B-8DBD-364956AC26C2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4802D6-92EC-4C77-9A24-7CC9F0035563}">
      <dsp:nvSpPr>
        <dsp:cNvPr id="0" name=""/>
        <dsp:cNvSpPr/>
      </dsp:nvSpPr>
      <dsp:spPr>
        <a:xfrm>
          <a:off x="2143" y="1929704"/>
          <a:ext cx="2611937" cy="1044775"/>
        </a:xfrm>
        <a:prstGeom prst="chevron">
          <a:avLst/>
        </a:prstGeom>
        <a:solidFill>
          <a:srgbClr val="00B0F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023" tIns="61341" rIns="61341" bIns="61341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600" kern="1200">
              <a:latin typeface="Polo" pitchFamily="2" charset="0"/>
            </a:rPr>
            <a:t>Buy</a:t>
          </a:r>
        </a:p>
      </dsp:txBody>
      <dsp:txXfrm>
        <a:off x="524531" y="1929704"/>
        <a:ext cx="1567162" cy="1044775"/>
      </dsp:txXfrm>
    </dsp:sp>
    <dsp:sp modelId="{0BB9F1B5-8E84-4C54-B1A5-636E7FE02DA8}">
      <dsp:nvSpPr>
        <dsp:cNvPr id="0" name=""/>
        <dsp:cNvSpPr/>
      </dsp:nvSpPr>
      <dsp:spPr>
        <a:xfrm>
          <a:off x="2352888" y="1929704"/>
          <a:ext cx="2611937" cy="1044775"/>
        </a:xfrm>
        <a:prstGeom prst="chevron">
          <a:avLst/>
        </a:prstGeom>
        <a:solidFill>
          <a:srgbClr val="00B0F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023" tIns="61341" rIns="61341" bIns="61341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600" kern="1200">
              <a:latin typeface="Polo" pitchFamily="2" charset="0"/>
            </a:rPr>
            <a:t>Make</a:t>
          </a:r>
        </a:p>
      </dsp:txBody>
      <dsp:txXfrm>
        <a:off x="2875276" y="1929704"/>
        <a:ext cx="1567162" cy="1044775"/>
      </dsp:txXfrm>
    </dsp:sp>
    <dsp:sp modelId="{5A58005C-2D9E-418B-8DBD-364956AC26C2}">
      <dsp:nvSpPr>
        <dsp:cNvPr id="0" name=""/>
        <dsp:cNvSpPr/>
      </dsp:nvSpPr>
      <dsp:spPr>
        <a:xfrm>
          <a:off x="4703632" y="1929704"/>
          <a:ext cx="2611937" cy="1044775"/>
        </a:xfrm>
        <a:prstGeom prst="chevron">
          <a:avLst/>
        </a:prstGeom>
        <a:solidFill>
          <a:srgbClr val="00B0F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023" tIns="61341" rIns="61341" bIns="61341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600" kern="1200">
              <a:latin typeface="Polo" pitchFamily="2" charset="0"/>
            </a:rPr>
            <a:t>Sell</a:t>
          </a:r>
        </a:p>
      </dsp:txBody>
      <dsp:txXfrm>
        <a:off x="5226020" y="1929704"/>
        <a:ext cx="1567162" cy="10447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6BFD56-BE36-A94D-9611-007D411331DB}" type="datetimeFigureOut">
              <a:rPr lang="en-US" smtClean="0"/>
              <a:pPr/>
              <a:t>4/11/2017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67DF55-22AB-204E-9482-E9FCC593A1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861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223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Do Apple discussion first?   Or ask them to name a successful organisation….. And do exercise.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  </a:t>
            </a:r>
          </a:p>
        </p:txBody>
      </p:sp>
      <p:sp>
        <p:nvSpPr>
          <p:cNvPr id="12293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3113">
              <a:spcBef>
                <a:spcPct val="5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773113">
              <a:spcBef>
                <a:spcPct val="30000"/>
              </a:spcBef>
              <a:buSzPct val="100000"/>
              <a:buFont typeface="Symbol" panose="05050102010706020507" pitchFamily="18" charset="2"/>
              <a:buChar char="·"/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773113">
              <a:spcBef>
                <a:spcPct val="30000"/>
              </a:spcBef>
              <a:buSzPct val="100000"/>
              <a:buChar char="-"/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7731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7731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773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773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773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773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167BDAF-6F61-4815-AE7E-D0668BE1F3CF}" type="slidenum">
              <a:rPr lang="en-GB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</a:t>
            </a:fld>
            <a:endParaRPr lang="en-GB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9473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  </a:t>
            </a:r>
          </a:p>
        </p:txBody>
      </p:sp>
      <p:sp>
        <p:nvSpPr>
          <p:cNvPr id="14341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3113">
              <a:spcBef>
                <a:spcPct val="5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773113">
              <a:spcBef>
                <a:spcPct val="30000"/>
              </a:spcBef>
              <a:buSzPct val="100000"/>
              <a:buFont typeface="Symbol" panose="05050102010706020507" pitchFamily="18" charset="2"/>
              <a:buChar char="·"/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773113">
              <a:spcBef>
                <a:spcPct val="30000"/>
              </a:spcBef>
              <a:buSzPct val="100000"/>
              <a:buChar char="-"/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7731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7731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773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773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773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773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882E463-E25C-4777-82EC-BFACAE883C03}" type="slidenum">
              <a:rPr lang="en-GB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</a:t>
            </a:fld>
            <a:endParaRPr lang="en-GB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2489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a-DK" altLang="en-US" sz="2400"/>
              <a:t>Ask them how many value chains in Aijenka.</a:t>
            </a:r>
          </a:p>
        </p:txBody>
      </p:sp>
    </p:spTree>
    <p:extLst>
      <p:ext uri="{BB962C8B-B14F-4D97-AF65-F5344CB8AC3E}">
        <p14:creationId xmlns:p14="http://schemas.microsoft.com/office/powerpoint/2010/main" val="27711389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a-DK" altLang="en-US" sz="2400">
                <a:ea typeface="ＭＳ Ｐゴシック" panose="020B0600070205080204" pitchFamily="34" charset="-128"/>
              </a:rPr>
              <a:t>Ask them how many value chains in Aijenka.</a:t>
            </a:r>
          </a:p>
        </p:txBody>
      </p:sp>
    </p:spTree>
    <p:extLst>
      <p:ext uri="{BB962C8B-B14F-4D97-AF65-F5344CB8AC3E}">
        <p14:creationId xmlns:p14="http://schemas.microsoft.com/office/powerpoint/2010/main" val="39547155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  </a:t>
            </a:r>
          </a:p>
        </p:txBody>
      </p:sp>
      <p:sp>
        <p:nvSpPr>
          <p:cNvPr id="31748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31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7731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7731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7731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7731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7731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7731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7731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7731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0013D0D-D25C-424C-AACB-94CD9E70FDAE}" type="slidenum">
              <a:rPr lang="en-GB" altLang="en-US" sz="1200" b="0"/>
              <a:pPr/>
              <a:t>9</a:t>
            </a:fld>
            <a:endParaRPr lang="en-GB" altLang="en-US" sz="1200" b="0"/>
          </a:p>
        </p:txBody>
      </p:sp>
    </p:spTree>
    <p:extLst>
      <p:ext uri="{BB962C8B-B14F-4D97-AF65-F5344CB8AC3E}">
        <p14:creationId xmlns:p14="http://schemas.microsoft.com/office/powerpoint/2010/main" val="15910074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  </a:t>
            </a:r>
          </a:p>
        </p:txBody>
      </p:sp>
      <p:sp>
        <p:nvSpPr>
          <p:cNvPr id="31748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31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7731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7731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7731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7731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7731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7731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7731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7731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0013D0D-D25C-424C-AACB-94CD9E70FDAE}" type="slidenum">
              <a:rPr lang="en-GB" altLang="en-US" sz="1200" b="0"/>
              <a:pPr/>
              <a:t>10</a:t>
            </a:fld>
            <a:endParaRPr lang="en-GB" altLang="en-US" sz="1200" b="0"/>
          </a:p>
        </p:txBody>
      </p:sp>
    </p:spTree>
    <p:extLst>
      <p:ext uri="{BB962C8B-B14F-4D97-AF65-F5344CB8AC3E}">
        <p14:creationId xmlns:p14="http://schemas.microsoft.com/office/powerpoint/2010/main" val="4280015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Ask them how the organisation might be different for the three strategies?</a:t>
            </a:r>
          </a:p>
          <a:p>
            <a:endParaRPr lang="en-US" altLang="en-US"/>
          </a:p>
          <a:p>
            <a:r>
              <a:rPr lang="en-US" altLang="en-US"/>
              <a:t>Ask them which Aijenka is?   Ask them which Ashridge open courses is?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  </a:t>
            </a:r>
          </a:p>
        </p:txBody>
      </p:sp>
      <p:sp>
        <p:nvSpPr>
          <p:cNvPr id="18437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3113">
              <a:spcBef>
                <a:spcPct val="5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773113">
              <a:spcBef>
                <a:spcPct val="30000"/>
              </a:spcBef>
              <a:buSzPct val="100000"/>
              <a:buFont typeface="Symbol" panose="05050102010706020507" pitchFamily="18" charset="2"/>
              <a:buChar char="·"/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773113">
              <a:spcBef>
                <a:spcPct val="30000"/>
              </a:spcBef>
              <a:buSzPct val="100000"/>
              <a:buChar char="-"/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7731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7731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773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773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773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773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622A8BA-BC65-4BD4-AA18-DD3B6E507049}" type="slidenum">
              <a:rPr lang="en-GB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14</a:t>
            </a:fld>
            <a:endParaRPr lang="en-GB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3487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3386DC-DDA6-4835-9E3C-7EC21ADB61F1}" type="slidenum">
              <a:rPr lang="en-GB"/>
              <a:pPr/>
              <a:t>16</a:t>
            </a:fld>
            <a:endParaRPr lang="en-GB"/>
          </a:p>
        </p:txBody>
      </p:sp>
      <p:sp>
        <p:nvSpPr>
          <p:cNvPr id="827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712788"/>
            <a:ext cx="4565650" cy="3424237"/>
          </a:xfrm>
          <a:ln/>
        </p:spPr>
      </p:sp>
      <p:sp>
        <p:nvSpPr>
          <p:cNvPr id="827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2393" y="4352056"/>
            <a:ext cx="4982479" cy="1480011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3791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3386DC-DDA6-4835-9E3C-7EC21ADB61F1}" type="slidenum">
              <a:rPr lang="en-GB"/>
              <a:pPr/>
              <a:t>17</a:t>
            </a:fld>
            <a:endParaRPr lang="en-GB"/>
          </a:p>
        </p:txBody>
      </p:sp>
      <p:sp>
        <p:nvSpPr>
          <p:cNvPr id="827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712788"/>
            <a:ext cx="4565650" cy="3424237"/>
          </a:xfrm>
          <a:ln/>
        </p:spPr>
      </p:sp>
      <p:sp>
        <p:nvSpPr>
          <p:cNvPr id="827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2393" y="4352056"/>
            <a:ext cx="4982479" cy="1480011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91437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shridge_HULT ppt v2-blank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1860551" y="2442560"/>
            <a:ext cx="5534025" cy="385861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 dirty="0"/>
              <a:t>Click to enter subtitle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860551" y="2829600"/>
            <a:ext cx="7114116" cy="961200"/>
          </a:xfrm>
          <a:prstGeom prst="rect">
            <a:avLst/>
          </a:prstGeom>
        </p:spPr>
        <p:txBody>
          <a:bodyPr/>
          <a:lstStyle>
            <a:lvl1pPr algn="l">
              <a:defRPr lang="en-GB" sz="4000" kern="1200" baseline="0" dirty="0">
                <a:solidFill>
                  <a:schemeClr val="tx1"/>
                </a:solidFill>
                <a:latin typeface="Times New Roman"/>
                <a:ea typeface="+mn-ea"/>
                <a:cs typeface="Times New Roman"/>
              </a:defRPr>
            </a:lvl1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 dirty="0"/>
              <a:t>Click to enter Presentation Title</a:t>
            </a:r>
            <a:endParaRPr lang="en-GB" dirty="0"/>
          </a:p>
        </p:txBody>
      </p:sp>
      <p:pic>
        <p:nvPicPr>
          <p:cNvPr id="10" name="Picture 9" descr="Ashridge_ExecEd_Logo-black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94" y="274686"/>
            <a:ext cx="2125912" cy="1503317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249767" y="6455832"/>
            <a:ext cx="24299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©</a:t>
            </a:r>
            <a:r>
              <a:rPr lang="en-GB" sz="800" baseline="0" dirty="0"/>
              <a:t> Ashridge Executive Education </a:t>
            </a:r>
            <a:endParaRPr lang="en-GB" sz="800" dirty="0"/>
          </a:p>
        </p:txBody>
      </p:sp>
    </p:spTree>
    <p:extLst>
      <p:ext uri="{BB962C8B-B14F-4D97-AF65-F5344CB8AC3E}">
        <p14:creationId xmlns:p14="http://schemas.microsoft.com/office/powerpoint/2010/main" val="704572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35600" y="587532"/>
            <a:ext cx="7169208" cy="475200"/>
          </a:xfrm>
          <a:prstGeom prst="rect">
            <a:avLst/>
          </a:prstGeom>
        </p:spPr>
        <p:txBody>
          <a:bodyPr/>
          <a:lstStyle>
            <a:lvl1pPr algn="l">
              <a:defRPr lang="en-GB" sz="3200" kern="1200" baseline="0" dirty="0">
                <a:solidFill>
                  <a:schemeClr val="tx1"/>
                </a:solidFill>
                <a:latin typeface="Times New Roman"/>
                <a:ea typeface="+mn-ea"/>
                <a:cs typeface="Times New Roman"/>
              </a:defRPr>
            </a:lvl1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 dirty="0"/>
              <a:t>Click to enter slide title</a:t>
            </a:r>
            <a:endParaRPr lang="en-GB" dirty="0"/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>
          <a:xfrm>
            <a:off x="1335600" y="1696477"/>
            <a:ext cx="7169208" cy="358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sz="2000" b="1"/>
            </a:lvl1pPr>
            <a:lvl2pPr>
              <a:defRPr sz="18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957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shridge_HULT ppt v2-blank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61200" y="2829600"/>
            <a:ext cx="7113600" cy="961200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en-GB" sz="4000" kern="1200" dirty="0">
                <a:solidFill>
                  <a:schemeClr val="tx1"/>
                </a:solidFill>
                <a:latin typeface="Times New Roman"/>
                <a:ea typeface="+mn-ea"/>
                <a:cs typeface="Times New Roman"/>
              </a:defRPr>
            </a:lvl1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 dirty="0"/>
              <a:t>Click to enter Section Title</a:t>
            </a:r>
            <a:endParaRPr lang="en-GB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249767" y="6455832"/>
            <a:ext cx="24299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©</a:t>
            </a:r>
            <a:r>
              <a:rPr lang="en-GB" sz="800" baseline="0" dirty="0"/>
              <a:t> Ashridge Executive Education </a:t>
            </a:r>
            <a:endParaRPr lang="en-GB" sz="800" dirty="0"/>
          </a:p>
        </p:txBody>
      </p:sp>
      <p:pic>
        <p:nvPicPr>
          <p:cNvPr id="9" name="Picture 8" descr="Hult ppt template_standard format_v12.jp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3" t="7284" r="86296" b="77778"/>
          <a:stretch/>
        </p:blipFill>
        <p:spPr>
          <a:xfrm>
            <a:off x="465667" y="499532"/>
            <a:ext cx="787400" cy="1024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913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35600" y="587534"/>
            <a:ext cx="6332400" cy="475200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en-GB" sz="3200" kern="1200" dirty="0">
                <a:solidFill>
                  <a:schemeClr val="tx1"/>
                </a:solidFill>
                <a:latin typeface="Times New Roman"/>
                <a:ea typeface="+mn-ea"/>
                <a:cs typeface="Times New Roman"/>
              </a:defRPr>
            </a:lvl1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 dirty="0"/>
              <a:t>Click to enter Slide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3162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4802400" y="2019103"/>
            <a:ext cx="3315600" cy="3580144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30000"/>
              </a:lnSpc>
              <a:buFont typeface="Arial"/>
              <a:buChar char="•"/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>
              <a:buNone/>
              <a:defRPr sz="1400" baseline="0"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marL="285750" lvl="0" indent="-285750" algn="l" defTabSz="457200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Char char="•"/>
            </a:pPr>
            <a:r>
              <a:rPr lang="en-US"/>
              <a:t>Click to edit Master text styles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1335600" y="2019103"/>
            <a:ext cx="3315599" cy="3580144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30000"/>
              </a:lnSpc>
              <a:buFont typeface="Arial"/>
              <a:buChar char="•"/>
              <a:defRPr sz="1800"/>
            </a:lvl1pPr>
            <a:lvl2pPr marL="457200" indent="0" algn="l">
              <a:buNone/>
              <a:defRPr sz="1400" baseline="0"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35600" y="586301"/>
            <a:ext cx="6782400" cy="568800"/>
          </a:xfrm>
          <a:prstGeom prst="rect">
            <a:avLst/>
          </a:prstGeom>
        </p:spPr>
        <p:txBody>
          <a:bodyPr/>
          <a:lstStyle>
            <a:lvl1pPr>
              <a:defRPr lang="en-GB" sz="3200" kern="1200" dirty="0">
                <a:solidFill>
                  <a:schemeClr val="tx1"/>
                </a:solidFill>
                <a:latin typeface="Times New Roman"/>
                <a:ea typeface="+mn-ea"/>
                <a:cs typeface="Times New Roman"/>
              </a:defRPr>
            </a:lvl1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1541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3813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12800" y="0"/>
            <a:ext cx="57312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8000" y="3330000"/>
            <a:ext cx="2700000" cy="27011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8000" y="2577600"/>
            <a:ext cx="2700000" cy="5832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Caption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589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shridge_HULT ppt v2-blank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467"/>
            <a:ext cx="9144000" cy="6858000"/>
          </a:xfrm>
          <a:prstGeom prst="rect">
            <a:avLst/>
          </a:prstGeom>
        </p:spPr>
      </p:pic>
      <p:pic>
        <p:nvPicPr>
          <p:cNvPr id="10" name="Picture 9" descr="Ashridge_ExecEd_Logo-whit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55" y="284455"/>
            <a:ext cx="2090614" cy="1478357"/>
          </a:xfrm>
          <a:prstGeom prst="rect">
            <a:avLst/>
          </a:prstGeom>
        </p:spPr>
      </p:pic>
      <p:sp>
        <p:nvSpPr>
          <p:cNvPr id="3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1860551" y="2442560"/>
            <a:ext cx="5534025" cy="385861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enter subtitle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860551" y="2829600"/>
            <a:ext cx="7113600" cy="961200"/>
          </a:xfrm>
          <a:prstGeom prst="rect">
            <a:avLst/>
          </a:prstGeom>
        </p:spPr>
        <p:txBody>
          <a:bodyPr/>
          <a:lstStyle>
            <a:lvl1pPr algn="l">
              <a:defRPr lang="en-GB" sz="4000" kern="1200" baseline="0" dirty="0">
                <a:solidFill>
                  <a:schemeClr val="bg1"/>
                </a:solidFill>
                <a:latin typeface="Times New Roman"/>
                <a:ea typeface="+mn-ea"/>
                <a:cs typeface="Times New Roman"/>
              </a:defRPr>
            </a:lvl1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 dirty="0"/>
              <a:t>Click to enter Presentation Title</a:t>
            </a:r>
            <a:endParaRPr lang="en-GB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249767" y="6455832"/>
            <a:ext cx="24299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</a:rPr>
              <a:t>©</a:t>
            </a:r>
            <a:r>
              <a:rPr lang="en-GB" sz="800" baseline="0" dirty="0">
                <a:solidFill>
                  <a:schemeClr val="bg1"/>
                </a:solidFill>
              </a:rPr>
              <a:t> Ashridge Executive Education 2015</a:t>
            </a:r>
            <a:endParaRPr lang="en-GB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742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shridge_HULT ppt v2-blank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467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61200" y="2829600"/>
            <a:ext cx="7113600" cy="961200"/>
          </a:xfrm>
          <a:prstGeom prst="rect">
            <a:avLst/>
          </a:prstGeom>
        </p:spPr>
        <p:txBody>
          <a:bodyPr/>
          <a:lstStyle>
            <a:lvl1pPr>
              <a:defRPr lang="en-GB" sz="4000" kern="1200" baseline="0" dirty="0">
                <a:solidFill>
                  <a:schemeClr val="bg1"/>
                </a:solidFill>
                <a:latin typeface="Times New Roman"/>
                <a:ea typeface="+mn-ea"/>
                <a:cs typeface="Times New Roman"/>
              </a:defRPr>
            </a:lvl1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 dirty="0"/>
              <a:t>Click to enter Section Title</a:t>
            </a:r>
            <a:endParaRPr lang="en-GB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249767" y="6455832"/>
            <a:ext cx="24299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</a:rPr>
              <a:t>©</a:t>
            </a:r>
            <a:r>
              <a:rPr lang="en-GB" sz="800" baseline="0" dirty="0">
                <a:solidFill>
                  <a:schemeClr val="bg1"/>
                </a:solidFill>
              </a:rPr>
              <a:t> Ashridge Executive Education 2015</a:t>
            </a:r>
            <a:endParaRPr lang="en-GB" sz="800" dirty="0">
              <a:solidFill>
                <a:schemeClr val="bg1"/>
              </a:solidFill>
            </a:endParaRPr>
          </a:p>
        </p:txBody>
      </p:sp>
      <p:pic>
        <p:nvPicPr>
          <p:cNvPr id="9" name="Picture 8" descr="Hult ppt template_standard format_v1.jp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7037" r="86296" b="77654"/>
          <a:stretch/>
        </p:blipFill>
        <p:spPr>
          <a:xfrm>
            <a:off x="457200" y="482599"/>
            <a:ext cx="795867" cy="1049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817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Blac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35600" y="1555200"/>
            <a:ext cx="6332400" cy="475200"/>
          </a:xfrm>
          <a:prstGeom prst="rect">
            <a:avLst/>
          </a:prstGeom>
        </p:spPr>
        <p:txBody>
          <a:bodyPr/>
          <a:lstStyle>
            <a:lvl1pPr algn="l">
              <a:defRPr lang="en-GB" sz="3200" kern="1200" baseline="0" dirty="0">
                <a:solidFill>
                  <a:schemeClr val="tx1"/>
                </a:solidFill>
                <a:latin typeface="Times New Roman"/>
                <a:ea typeface="+mn-ea"/>
                <a:cs typeface="Times New Roman"/>
              </a:defRPr>
            </a:lvl1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 dirty="0"/>
              <a:t>Click to enter slide title</a:t>
            </a:r>
            <a:endParaRPr lang="en-GB" dirty="0"/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>
          <a:xfrm>
            <a:off x="1335600" y="2282400"/>
            <a:ext cx="6332400" cy="358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 descr="Hult ppt template_standard format_v1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7037" r="86296" b="77654"/>
          <a:stretch/>
        </p:blipFill>
        <p:spPr>
          <a:xfrm>
            <a:off x="457200" y="482599"/>
            <a:ext cx="795867" cy="1049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4305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Iv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shridge_HULT ppt v2-blank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Picture 9" descr="Ashridge_ExecEd_Logo-black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94" y="274686"/>
            <a:ext cx="2125912" cy="1503317"/>
          </a:xfrm>
          <a:prstGeom prst="rect">
            <a:avLst/>
          </a:prstGeom>
        </p:spPr>
      </p:pic>
      <p:sp>
        <p:nvSpPr>
          <p:cNvPr id="3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1860551" y="2442560"/>
            <a:ext cx="5534025" cy="385861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 dirty="0"/>
              <a:t>Click to enter subtitle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860551" y="2829600"/>
            <a:ext cx="7113600" cy="961200"/>
          </a:xfrm>
          <a:prstGeom prst="rect">
            <a:avLst/>
          </a:prstGeom>
        </p:spPr>
        <p:txBody>
          <a:bodyPr/>
          <a:lstStyle>
            <a:lvl1pPr algn="l">
              <a:defRPr lang="en-GB" sz="4000" kern="1200" baseline="0" dirty="0">
                <a:solidFill>
                  <a:schemeClr val="tx1"/>
                </a:solidFill>
                <a:latin typeface="Times New Roman"/>
                <a:ea typeface="+mn-ea"/>
                <a:cs typeface="Times New Roman"/>
              </a:defRPr>
            </a:lvl1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 dirty="0"/>
              <a:t>Click to enter Presentation Title</a:t>
            </a:r>
            <a:endParaRPr lang="en-GB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249767" y="6455832"/>
            <a:ext cx="24299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©</a:t>
            </a:r>
            <a:r>
              <a:rPr lang="en-GB" sz="800" baseline="0" dirty="0"/>
              <a:t> Ashridge Executive Education 2015</a:t>
            </a:r>
            <a:endParaRPr lang="en-GB" sz="800" dirty="0"/>
          </a:p>
        </p:txBody>
      </p:sp>
    </p:spTree>
    <p:extLst>
      <p:ext uri="{BB962C8B-B14F-4D97-AF65-F5344CB8AC3E}">
        <p14:creationId xmlns:p14="http://schemas.microsoft.com/office/powerpoint/2010/main" val="22392437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Ivor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shridge_HULT ppt v2-blank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61200" y="2829600"/>
            <a:ext cx="7113600" cy="961200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en-GB" sz="4000" kern="1200" dirty="0">
                <a:solidFill>
                  <a:schemeClr val="tx1"/>
                </a:solidFill>
                <a:latin typeface="Times New Roman"/>
                <a:ea typeface="+mn-ea"/>
                <a:cs typeface="Times New Roman"/>
              </a:defRPr>
            </a:lvl1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 dirty="0"/>
              <a:t>Click to enter Section Title</a:t>
            </a:r>
            <a:endParaRPr lang="en-GB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249767" y="6455832"/>
            <a:ext cx="24299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©</a:t>
            </a:r>
            <a:r>
              <a:rPr lang="en-GB" sz="800" baseline="0" dirty="0"/>
              <a:t> Ashridge Executive Education 2015</a:t>
            </a:r>
            <a:endParaRPr lang="en-GB" sz="800" dirty="0"/>
          </a:p>
        </p:txBody>
      </p:sp>
      <p:pic>
        <p:nvPicPr>
          <p:cNvPr id="9" name="Picture 8" descr="Hult ppt template_standard format_v1.1.jp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3" t="7408" r="86296" b="78025"/>
          <a:stretch/>
        </p:blipFill>
        <p:spPr>
          <a:xfrm>
            <a:off x="465667" y="508000"/>
            <a:ext cx="787400" cy="99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8766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Ivor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rgbClr val="FEF7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35600" y="1555200"/>
            <a:ext cx="6332400" cy="475200"/>
          </a:xfrm>
          <a:prstGeom prst="rect">
            <a:avLst/>
          </a:prstGeom>
        </p:spPr>
        <p:txBody>
          <a:bodyPr/>
          <a:lstStyle>
            <a:lvl1pPr algn="l">
              <a:defRPr lang="en-GB" sz="3200" kern="1200" baseline="0" dirty="0">
                <a:solidFill>
                  <a:schemeClr val="tx1"/>
                </a:solidFill>
                <a:latin typeface="Times New Roman"/>
                <a:ea typeface="+mn-ea"/>
                <a:cs typeface="Times New Roman"/>
              </a:defRPr>
            </a:lvl1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 dirty="0"/>
              <a:t>Click to enter slide title</a:t>
            </a:r>
            <a:endParaRPr lang="en-GB" dirty="0"/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>
          <a:xfrm>
            <a:off x="1335600" y="2282400"/>
            <a:ext cx="6332400" cy="35782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5" descr="Hult ppt template_standard format_v1.1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3" t="7408" r="86296" b="78025"/>
          <a:stretch/>
        </p:blipFill>
        <p:spPr>
          <a:xfrm>
            <a:off x="465667" y="508000"/>
            <a:ext cx="787400" cy="999067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249767" y="6455832"/>
            <a:ext cx="24299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©</a:t>
            </a:r>
            <a:r>
              <a:rPr lang="en-GB" sz="800" baseline="0" dirty="0"/>
              <a:t> Ashridge Executive Education 2015</a:t>
            </a:r>
            <a:endParaRPr lang="en-GB" sz="800" dirty="0"/>
          </a:p>
        </p:txBody>
      </p:sp>
    </p:spTree>
    <p:extLst>
      <p:ext uri="{BB962C8B-B14F-4D97-AF65-F5344CB8AC3E}">
        <p14:creationId xmlns:p14="http://schemas.microsoft.com/office/powerpoint/2010/main" val="34321869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716" y="352426"/>
            <a:ext cx="8185638" cy="4924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DE320329-036A-4183-8817-851E61B7D841}" type="datetimeFigureOut">
              <a:rPr lang="en-GB" altLang="en-US"/>
              <a:pPr>
                <a:defRPr/>
              </a:pPr>
              <a:t>11/04/2017</a:t>
            </a:fld>
            <a:endParaRPr lang="en-GB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1" y="6356351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526216" y="6604000"/>
            <a:ext cx="1126881" cy="254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394A56-FD57-4143-92F0-2F60B67A95B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61142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35600" y="1555200"/>
            <a:ext cx="6332400" cy="475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1335600" y="2282400"/>
            <a:ext cx="6332400" cy="358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  <a:p>
            <a:pPr lvl="2"/>
            <a:endParaRPr lang="en-US" dirty="0"/>
          </a:p>
          <a:p>
            <a:pPr lvl="3"/>
            <a:endParaRPr lang="en-US" dirty="0"/>
          </a:p>
          <a:p>
            <a:pPr lvl="4"/>
            <a:endParaRPr lang="en-US" dirty="0"/>
          </a:p>
          <a:p>
            <a:pPr lvl="5"/>
            <a:endParaRPr lang="en-US" dirty="0"/>
          </a:p>
        </p:txBody>
      </p:sp>
      <p:pic>
        <p:nvPicPr>
          <p:cNvPr id="7" name="Picture 6" descr="Hult ppt template_standard format_v12.jpg"/>
          <p:cNvPicPr>
            <a:picLocks noChangeAspect="1"/>
          </p:cNvPicPr>
          <p:nvPr userDrawn="1"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3" t="7284" r="86296" b="77778"/>
          <a:stretch/>
        </p:blipFill>
        <p:spPr>
          <a:xfrm>
            <a:off x="465667" y="499532"/>
            <a:ext cx="787400" cy="1024467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249767" y="6455832"/>
            <a:ext cx="24299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©</a:t>
            </a:r>
            <a:r>
              <a:rPr lang="en-GB" sz="800" baseline="0" dirty="0"/>
              <a:t> Ashridge Executive Education </a:t>
            </a:r>
            <a:endParaRPr lang="en-GB" sz="800" dirty="0"/>
          </a:p>
        </p:txBody>
      </p:sp>
    </p:spTree>
    <p:extLst>
      <p:ext uri="{BB962C8B-B14F-4D97-AF65-F5344CB8AC3E}">
        <p14:creationId xmlns:p14="http://schemas.microsoft.com/office/powerpoint/2010/main" val="2838931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31" r:id="rId2"/>
    <p:sldLayoutId id="2147483741" r:id="rId3"/>
    <p:sldLayoutId id="2147483752" r:id="rId4"/>
    <p:sldLayoutId id="2147483818" r:id="rId5"/>
    <p:sldLayoutId id="2147483750" r:id="rId6"/>
    <p:sldLayoutId id="2147483767" r:id="rId7"/>
    <p:sldLayoutId id="2147483822" r:id="rId8"/>
    <p:sldLayoutId id="2147483824" r:id="rId9"/>
    <p:sldLayoutId id="2147483827" r:id="rId10"/>
    <p:sldLayoutId id="2147483825" r:id="rId11"/>
    <p:sldLayoutId id="2147483826" r:id="rId12"/>
    <p:sldLayoutId id="2147483828" r:id="rId13"/>
    <p:sldLayoutId id="214748382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>
                <a:solidFill>
                  <a:srgbClr val="000090"/>
                </a:solidFill>
              </a:rPr>
              <a:t>Value Chain Maps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>
                <a:solidFill>
                  <a:srgbClr val="000090"/>
                </a:solidFill>
              </a:rPr>
              <a:t>Success is about delivering better value …</a:t>
            </a:r>
            <a:endParaRPr lang="en-US" altLang="en-US" dirty="0">
              <a:solidFill>
                <a:srgbClr val="000090"/>
              </a:solidFill>
            </a:endParaRPr>
          </a:p>
        </p:txBody>
      </p:sp>
      <p:grpSp>
        <p:nvGrpSpPr>
          <p:cNvPr id="11268" name="Group 1"/>
          <p:cNvGrpSpPr>
            <a:grpSpLocks/>
          </p:cNvGrpSpPr>
          <p:nvPr/>
        </p:nvGrpSpPr>
        <p:grpSpPr bwMode="auto">
          <a:xfrm>
            <a:off x="910945" y="2165836"/>
            <a:ext cx="6927510" cy="2937950"/>
            <a:chOff x="986857" y="1388365"/>
            <a:chExt cx="7504802" cy="3182770"/>
          </a:xfrm>
        </p:grpSpPr>
        <p:sp>
          <p:nvSpPr>
            <p:cNvPr id="11269" name="Oval 5"/>
            <p:cNvSpPr>
              <a:spLocks noChangeArrowheads="1"/>
            </p:cNvSpPr>
            <p:nvPr/>
          </p:nvSpPr>
          <p:spPr bwMode="auto">
            <a:xfrm>
              <a:off x="4089400" y="2997200"/>
              <a:ext cx="1368425" cy="1201738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662"/>
            </a:p>
          </p:txBody>
        </p:sp>
        <p:sp>
          <p:nvSpPr>
            <p:cNvPr id="11270" name="Text Box 6"/>
            <p:cNvSpPr txBox="1">
              <a:spLocks noChangeArrowheads="1"/>
            </p:cNvSpPr>
            <p:nvPr/>
          </p:nvSpPr>
          <p:spPr bwMode="auto">
            <a:xfrm>
              <a:off x="4160838" y="3429000"/>
              <a:ext cx="1250690" cy="377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GB" altLang="en-US" sz="1662"/>
                <a:t>Company</a:t>
              </a:r>
              <a:endParaRPr lang="en-US" altLang="en-US" sz="1662"/>
            </a:p>
          </p:txBody>
        </p:sp>
        <p:sp>
          <p:nvSpPr>
            <p:cNvPr id="11271" name="Text Box 7"/>
            <p:cNvSpPr txBox="1">
              <a:spLocks noChangeArrowheads="1"/>
            </p:cNvSpPr>
            <p:nvPr/>
          </p:nvSpPr>
          <p:spPr bwMode="auto">
            <a:xfrm>
              <a:off x="1051287" y="2462425"/>
              <a:ext cx="1601481" cy="469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GB" altLang="en-US" sz="2215" dirty="0">
                  <a:solidFill>
                    <a:srgbClr val="3366FF"/>
                  </a:solidFill>
                </a:rPr>
                <a:t>Suppliers</a:t>
              </a:r>
              <a:endParaRPr lang="en-US" altLang="en-US" sz="2215" dirty="0">
                <a:solidFill>
                  <a:srgbClr val="3366FF"/>
                </a:solidFill>
              </a:endParaRPr>
            </a:p>
          </p:txBody>
        </p:sp>
        <p:sp>
          <p:nvSpPr>
            <p:cNvPr id="11272" name="Text Box 8"/>
            <p:cNvSpPr txBox="1">
              <a:spLocks noChangeArrowheads="1"/>
            </p:cNvSpPr>
            <p:nvPr/>
          </p:nvSpPr>
          <p:spPr bwMode="auto">
            <a:xfrm>
              <a:off x="986857" y="4101839"/>
              <a:ext cx="1827237" cy="469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GB" altLang="en-US" sz="2215" dirty="0">
                  <a:solidFill>
                    <a:srgbClr val="3366FF"/>
                  </a:solidFill>
                </a:rPr>
                <a:t>Employees</a:t>
              </a:r>
              <a:endParaRPr lang="en-US" altLang="en-US" sz="2215" dirty="0">
                <a:solidFill>
                  <a:srgbClr val="3366FF"/>
                </a:solidFill>
              </a:endParaRPr>
            </a:p>
          </p:txBody>
        </p:sp>
        <p:sp>
          <p:nvSpPr>
            <p:cNvPr id="11273" name="Text Box 9"/>
            <p:cNvSpPr txBox="1">
              <a:spLocks noChangeArrowheads="1"/>
            </p:cNvSpPr>
            <p:nvPr/>
          </p:nvSpPr>
          <p:spPr bwMode="auto">
            <a:xfrm>
              <a:off x="4089400" y="1388365"/>
              <a:ext cx="1570222" cy="469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GB" altLang="en-US" sz="2215" dirty="0">
                  <a:solidFill>
                    <a:srgbClr val="3366FF"/>
                  </a:solidFill>
                </a:rPr>
                <a:t>Investors</a:t>
              </a:r>
              <a:endParaRPr lang="en-US" altLang="en-US" sz="2215" dirty="0">
                <a:solidFill>
                  <a:srgbClr val="3366FF"/>
                </a:solidFill>
              </a:endParaRPr>
            </a:p>
          </p:txBody>
        </p:sp>
        <p:sp>
          <p:nvSpPr>
            <p:cNvPr id="11274" name="Text Box 10"/>
            <p:cNvSpPr txBox="1">
              <a:spLocks noChangeArrowheads="1"/>
            </p:cNvSpPr>
            <p:nvPr/>
          </p:nvSpPr>
          <p:spPr bwMode="auto">
            <a:xfrm>
              <a:off x="6681788" y="3349773"/>
              <a:ext cx="1809871" cy="469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GB" altLang="en-US" sz="2215" dirty="0">
                  <a:solidFill>
                    <a:srgbClr val="3366FF"/>
                  </a:solidFill>
                </a:rPr>
                <a:t>Customers</a:t>
              </a:r>
              <a:endParaRPr lang="en-US" altLang="en-US" sz="2215" dirty="0">
                <a:solidFill>
                  <a:srgbClr val="3366FF"/>
                </a:solidFill>
              </a:endParaRPr>
            </a:p>
          </p:txBody>
        </p:sp>
        <p:sp>
          <p:nvSpPr>
            <p:cNvPr id="11275" name="Line 11"/>
            <p:cNvSpPr>
              <a:spLocks noChangeShapeType="1"/>
            </p:cNvSpPr>
            <p:nvPr/>
          </p:nvSpPr>
          <p:spPr bwMode="auto">
            <a:xfrm flipH="1" flipV="1">
              <a:off x="2814093" y="2747003"/>
              <a:ext cx="1346745" cy="53753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sz="1662"/>
            </a:p>
          </p:txBody>
        </p:sp>
        <p:sp>
          <p:nvSpPr>
            <p:cNvPr id="11276" name="Line 12"/>
            <p:cNvSpPr>
              <a:spLocks noChangeShapeType="1"/>
            </p:cNvSpPr>
            <p:nvPr/>
          </p:nvSpPr>
          <p:spPr bwMode="auto">
            <a:xfrm flipH="1">
              <a:off x="2954797" y="4005264"/>
              <a:ext cx="1277476" cy="336285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sz="1662"/>
            </a:p>
          </p:txBody>
        </p:sp>
        <p:sp>
          <p:nvSpPr>
            <p:cNvPr id="11277" name="Line 13"/>
            <p:cNvSpPr>
              <a:spLocks noChangeShapeType="1"/>
            </p:cNvSpPr>
            <p:nvPr/>
          </p:nvSpPr>
          <p:spPr bwMode="auto">
            <a:xfrm flipV="1">
              <a:off x="4790725" y="2060574"/>
              <a:ext cx="73025" cy="871148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sz="1662"/>
            </a:p>
          </p:txBody>
        </p:sp>
        <p:sp>
          <p:nvSpPr>
            <p:cNvPr id="11278" name="Line 14"/>
            <p:cNvSpPr>
              <a:spLocks noChangeShapeType="1"/>
            </p:cNvSpPr>
            <p:nvPr/>
          </p:nvSpPr>
          <p:spPr bwMode="auto">
            <a:xfrm>
              <a:off x="5457825" y="3584422"/>
              <a:ext cx="1152525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sz="1662"/>
            </a:p>
          </p:txBody>
        </p:sp>
      </p:grpSp>
      <p:sp>
        <p:nvSpPr>
          <p:cNvPr id="2" name="Oval 1"/>
          <p:cNvSpPr/>
          <p:nvPr/>
        </p:nvSpPr>
        <p:spPr>
          <a:xfrm>
            <a:off x="375212" y="3116941"/>
            <a:ext cx="4849055" cy="2145575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375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vert="horz" lIns="84992" tIns="42497" rIns="84992" bIns="42497" rtlCol="0" anchor="ctr">
            <a:noAutofit/>
          </a:bodyPr>
          <a:lstStyle/>
          <a:p>
            <a:r>
              <a:rPr lang="en-GB" altLang="en-US" dirty="0">
                <a:solidFill>
                  <a:srgbClr val="000090"/>
                </a:solidFill>
              </a:rPr>
              <a:t>Strategy addresses</a:t>
            </a:r>
            <a:endParaRPr lang="en-US" altLang="en-US" dirty="0">
              <a:solidFill>
                <a:srgbClr val="000090"/>
              </a:solidFill>
            </a:endParaRPr>
          </a:p>
        </p:txBody>
      </p:sp>
      <p:grpSp>
        <p:nvGrpSpPr>
          <p:cNvPr id="13316" name="Group 39"/>
          <p:cNvGrpSpPr>
            <a:grpSpLocks/>
          </p:cNvGrpSpPr>
          <p:nvPr/>
        </p:nvGrpSpPr>
        <p:grpSpPr bwMode="auto">
          <a:xfrm>
            <a:off x="716574" y="3678116"/>
            <a:ext cx="3921369" cy="1279281"/>
            <a:chOff x="390" y="2408"/>
            <a:chExt cx="2496" cy="534"/>
          </a:xfrm>
        </p:grpSpPr>
        <p:sp>
          <p:nvSpPr>
            <p:cNvPr id="13337" name="Line 10"/>
            <p:cNvSpPr>
              <a:spLocks noChangeShapeType="1"/>
            </p:cNvSpPr>
            <p:nvPr/>
          </p:nvSpPr>
          <p:spPr bwMode="auto">
            <a:xfrm>
              <a:off x="390" y="2411"/>
              <a:ext cx="201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662"/>
            </a:p>
          </p:txBody>
        </p:sp>
        <p:sp>
          <p:nvSpPr>
            <p:cNvPr id="13338" name="Line 11"/>
            <p:cNvSpPr>
              <a:spLocks noChangeShapeType="1"/>
            </p:cNvSpPr>
            <p:nvPr/>
          </p:nvSpPr>
          <p:spPr bwMode="auto">
            <a:xfrm>
              <a:off x="390" y="2942"/>
              <a:ext cx="201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662"/>
            </a:p>
          </p:txBody>
        </p:sp>
        <p:grpSp>
          <p:nvGrpSpPr>
            <p:cNvPr id="13339" name="Group 12"/>
            <p:cNvGrpSpPr>
              <a:grpSpLocks/>
            </p:cNvGrpSpPr>
            <p:nvPr/>
          </p:nvGrpSpPr>
          <p:grpSpPr bwMode="auto">
            <a:xfrm>
              <a:off x="2401" y="2411"/>
              <a:ext cx="416" cy="529"/>
              <a:chOff x="1662" y="3481"/>
              <a:chExt cx="288" cy="764"/>
            </a:xfrm>
          </p:grpSpPr>
          <p:sp>
            <p:nvSpPr>
              <p:cNvPr id="13352" name="Line 13"/>
              <p:cNvSpPr>
                <a:spLocks noChangeShapeType="1"/>
              </p:cNvSpPr>
              <p:nvPr/>
            </p:nvSpPr>
            <p:spPr bwMode="auto">
              <a:xfrm>
                <a:off x="1662" y="3481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 sz="1662"/>
              </a:p>
            </p:txBody>
          </p:sp>
          <p:sp>
            <p:nvSpPr>
              <p:cNvPr id="13353" name="Line 14"/>
              <p:cNvSpPr>
                <a:spLocks noChangeShapeType="1"/>
              </p:cNvSpPr>
              <p:nvPr/>
            </p:nvSpPr>
            <p:spPr bwMode="auto">
              <a:xfrm flipH="1">
                <a:off x="1662" y="3861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 sz="1662"/>
              </a:p>
            </p:txBody>
          </p:sp>
        </p:grpSp>
        <p:grpSp>
          <p:nvGrpSpPr>
            <p:cNvPr id="13340" name="Group 15"/>
            <p:cNvGrpSpPr>
              <a:grpSpLocks/>
            </p:cNvGrpSpPr>
            <p:nvPr/>
          </p:nvGrpSpPr>
          <p:grpSpPr bwMode="auto">
            <a:xfrm>
              <a:off x="1742" y="2408"/>
              <a:ext cx="416" cy="529"/>
              <a:chOff x="1206" y="3477"/>
              <a:chExt cx="288" cy="764"/>
            </a:xfrm>
          </p:grpSpPr>
          <p:sp>
            <p:nvSpPr>
              <p:cNvPr id="13350" name="Line 16"/>
              <p:cNvSpPr>
                <a:spLocks noChangeShapeType="1"/>
              </p:cNvSpPr>
              <p:nvPr/>
            </p:nvSpPr>
            <p:spPr bwMode="auto">
              <a:xfrm>
                <a:off x="1206" y="3477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 sz="1662"/>
              </a:p>
            </p:txBody>
          </p:sp>
          <p:sp>
            <p:nvSpPr>
              <p:cNvPr id="13351" name="Line 17"/>
              <p:cNvSpPr>
                <a:spLocks noChangeShapeType="1"/>
              </p:cNvSpPr>
              <p:nvPr/>
            </p:nvSpPr>
            <p:spPr bwMode="auto">
              <a:xfrm flipH="1">
                <a:off x="1206" y="3857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 sz="1662"/>
              </a:p>
            </p:txBody>
          </p:sp>
        </p:grpSp>
        <p:grpSp>
          <p:nvGrpSpPr>
            <p:cNvPr id="13341" name="Group 18"/>
            <p:cNvGrpSpPr>
              <a:grpSpLocks/>
            </p:cNvGrpSpPr>
            <p:nvPr/>
          </p:nvGrpSpPr>
          <p:grpSpPr bwMode="auto">
            <a:xfrm>
              <a:off x="997" y="2409"/>
              <a:ext cx="416" cy="529"/>
              <a:chOff x="690" y="3479"/>
              <a:chExt cx="288" cy="764"/>
            </a:xfrm>
          </p:grpSpPr>
          <p:sp>
            <p:nvSpPr>
              <p:cNvPr id="13348" name="Line 19"/>
              <p:cNvSpPr>
                <a:spLocks noChangeShapeType="1"/>
              </p:cNvSpPr>
              <p:nvPr/>
            </p:nvSpPr>
            <p:spPr bwMode="auto">
              <a:xfrm>
                <a:off x="690" y="3479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 sz="1662"/>
              </a:p>
            </p:txBody>
          </p:sp>
          <p:sp>
            <p:nvSpPr>
              <p:cNvPr id="13349" name="Line 20"/>
              <p:cNvSpPr>
                <a:spLocks noChangeShapeType="1"/>
              </p:cNvSpPr>
              <p:nvPr/>
            </p:nvSpPr>
            <p:spPr bwMode="auto">
              <a:xfrm flipH="1">
                <a:off x="690" y="3859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 sz="1662"/>
              </a:p>
            </p:txBody>
          </p:sp>
        </p:grpSp>
        <p:grpSp>
          <p:nvGrpSpPr>
            <p:cNvPr id="13342" name="Group 21"/>
            <p:cNvGrpSpPr>
              <a:grpSpLocks/>
            </p:cNvGrpSpPr>
            <p:nvPr/>
          </p:nvGrpSpPr>
          <p:grpSpPr bwMode="auto">
            <a:xfrm>
              <a:off x="390" y="2412"/>
              <a:ext cx="416" cy="529"/>
              <a:chOff x="270" y="3483"/>
              <a:chExt cx="288" cy="764"/>
            </a:xfrm>
          </p:grpSpPr>
          <p:sp>
            <p:nvSpPr>
              <p:cNvPr id="13346" name="Line 22"/>
              <p:cNvSpPr>
                <a:spLocks noChangeShapeType="1"/>
              </p:cNvSpPr>
              <p:nvPr/>
            </p:nvSpPr>
            <p:spPr bwMode="auto">
              <a:xfrm>
                <a:off x="270" y="3483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 sz="1662"/>
              </a:p>
            </p:txBody>
          </p:sp>
          <p:sp>
            <p:nvSpPr>
              <p:cNvPr id="13347" name="Line 23"/>
              <p:cNvSpPr>
                <a:spLocks noChangeShapeType="1"/>
              </p:cNvSpPr>
              <p:nvPr/>
            </p:nvSpPr>
            <p:spPr bwMode="auto">
              <a:xfrm flipH="1">
                <a:off x="270" y="3863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 sz="1662"/>
              </a:p>
            </p:txBody>
          </p:sp>
        </p:grpSp>
        <p:sp>
          <p:nvSpPr>
            <p:cNvPr id="13343" name="Rectangle 24"/>
            <p:cNvSpPr>
              <a:spLocks noChangeArrowheads="1"/>
            </p:cNvSpPr>
            <p:nvPr/>
          </p:nvSpPr>
          <p:spPr bwMode="auto">
            <a:xfrm>
              <a:off x="806" y="2603"/>
              <a:ext cx="693" cy="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4992" tIns="42497" rIns="84992" bIns="42497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77"/>
                <a:t>BUY</a:t>
              </a:r>
            </a:p>
          </p:txBody>
        </p:sp>
        <p:sp>
          <p:nvSpPr>
            <p:cNvPr id="13344" name="Rectangle 25"/>
            <p:cNvSpPr>
              <a:spLocks noChangeArrowheads="1"/>
            </p:cNvSpPr>
            <p:nvPr/>
          </p:nvSpPr>
          <p:spPr bwMode="auto">
            <a:xfrm>
              <a:off x="1372" y="2603"/>
              <a:ext cx="763" cy="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4992" tIns="42497" rIns="84992" bIns="42497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77"/>
                <a:t>MAKE</a:t>
              </a:r>
            </a:p>
          </p:txBody>
        </p:sp>
        <p:sp>
          <p:nvSpPr>
            <p:cNvPr id="13345" name="Rectangle 26"/>
            <p:cNvSpPr>
              <a:spLocks noChangeArrowheads="1"/>
            </p:cNvSpPr>
            <p:nvPr/>
          </p:nvSpPr>
          <p:spPr bwMode="auto">
            <a:xfrm>
              <a:off x="2123" y="2603"/>
              <a:ext cx="763" cy="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4992" tIns="42497" rIns="84992" bIns="42497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77"/>
                <a:t>SELL</a:t>
              </a:r>
            </a:p>
          </p:txBody>
        </p:sp>
      </p:grpSp>
      <p:grpSp>
        <p:nvGrpSpPr>
          <p:cNvPr id="13317" name="Group 38"/>
          <p:cNvGrpSpPr>
            <a:grpSpLocks/>
          </p:cNvGrpSpPr>
          <p:nvPr/>
        </p:nvGrpSpPr>
        <p:grpSpPr bwMode="auto">
          <a:xfrm>
            <a:off x="5169877" y="2697773"/>
            <a:ext cx="3456843" cy="2271166"/>
            <a:chOff x="3958" y="1978"/>
            <a:chExt cx="2005" cy="1243"/>
          </a:xfrm>
        </p:grpSpPr>
        <p:sp>
          <p:nvSpPr>
            <p:cNvPr id="13323" name="Oval 3"/>
            <p:cNvSpPr>
              <a:spLocks noChangeArrowheads="1"/>
            </p:cNvSpPr>
            <p:nvPr/>
          </p:nvSpPr>
          <p:spPr bwMode="auto">
            <a:xfrm rot="-2880000">
              <a:off x="4132" y="2267"/>
              <a:ext cx="329" cy="363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662"/>
            </a:p>
          </p:txBody>
        </p:sp>
        <p:sp>
          <p:nvSpPr>
            <p:cNvPr id="13324" name="Oval 4"/>
            <p:cNvSpPr>
              <a:spLocks noChangeArrowheads="1"/>
            </p:cNvSpPr>
            <p:nvPr/>
          </p:nvSpPr>
          <p:spPr bwMode="auto">
            <a:xfrm>
              <a:off x="4443" y="2075"/>
              <a:ext cx="1057" cy="219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662"/>
            </a:p>
          </p:txBody>
        </p:sp>
        <p:sp>
          <p:nvSpPr>
            <p:cNvPr id="20489" name="Oval 5"/>
            <p:cNvSpPr>
              <a:spLocks noChangeArrowheads="1"/>
            </p:cNvSpPr>
            <p:nvPr/>
          </p:nvSpPr>
          <p:spPr bwMode="auto">
            <a:xfrm>
              <a:off x="3958" y="2628"/>
              <a:ext cx="612" cy="39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662"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3326" name="Oval 6"/>
            <p:cNvSpPr>
              <a:spLocks noChangeArrowheads="1"/>
            </p:cNvSpPr>
            <p:nvPr/>
          </p:nvSpPr>
          <p:spPr bwMode="auto">
            <a:xfrm>
              <a:off x="4443" y="2238"/>
              <a:ext cx="1237" cy="81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662"/>
            </a:p>
          </p:txBody>
        </p:sp>
        <p:sp>
          <p:nvSpPr>
            <p:cNvPr id="13327" name="Oval 7"/>
            <p:cNvSpPr>
              <a:spLocks noChangeArrowheads="1"/>
            </p:cNvSpPr>
            <p:nvPr/>
          </p:nvSpPr>
          <p:spPr bwMode="auto">
            <a:xfrm>
              <a:off x="4235" y="2994"/>
              <a:ext cx="1445" cy="227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662"/>
            </a:p>
          </p:txBody>
        </p:sp>
        <p:sp>
          <p:nvSpPr>
            <p:cNvPr id="13328" name="Oval 8"/>
            <p:cNvSpPr>
              <a:spLocks noChangeArrowheads="1"/>
            </p:cNvSpPr>
            <p:nvPr/>
          </p:nvSpPr>
          <p:spPr bwMode="auto">
            <a:xfrm>
              <a:off x="5483" y="2960"/>
              <a:ext cx="405" cy="194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662"/>
            </a:p>
          </p:txBody>
        </p:sp>
        <p:sp>
          <p:nvSpPr>
            <p:cNvPr id="13329" name="Oval 9"/>
            <p:cNvSpPr>
              <a:spLocks noChangeArrowheads="1"/>
            </p:cNvSpPr>
            <p:nvPr/>
          </p:nvSpPr>
          <p:spPr bwMode="auto">
            <a:xfrm>
              <a:off x="3966" y="1978"/>
              <a:ext cx="821" cy="194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662"/>
            </a:p>
          </p:txBody>
        </p:sp>
        <p:sp>
          <p:nvSpPr>
            <p:cNvPr id="13330" name="Rectangle 27"/>
            <p:cNvSpPr>
              <a:spLocks noChangeArrowheads="1"/>
            </p:cNvSpPr>
            <p:nvPr/>
          </p:nvSpPr>
          <p:spPr bwMode="auto">
            <a:xfrm>
              <a:off x="4224" y="2008"/>
              <a:ext cx="346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4992" tIns="42497" rIns="84992" bIns="42497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77"/>
                <a:t>1</a:t>
              </a:r>
            </a:p>
          </p:txBody>
        </p:sp>
        <p:sp>
          <p:nvSpPr>
            <p:cNvPr id="13331" name="Rectangle 28"/>
            <p:cNvSpPr>
              <a:spLocks noChangeArrowheads="1"/>
            </p:cNvSpPr>
            <p:nvPr/>
          </p:nvSpPr>
          <p:spPr bwMode="auto">
            <a:xfrm>
              <a:off x="4848" y="2087"/>
              <a:ext cx="346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4992" tIns="42497" rIns="84992" bIns="42497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77"/>
                <a:t>6</a:t>
              </a:r>
            </a:p>
          </p:txBody>
        </p:sp>
        <p:sp>
          <p:nvSpPr>
            <p:cNvPr id="13332" name="Rectangle 29"/>
            <p:cNvSpPr>
              <a:spLocks noChangeArrowheads="1"/>
            </p:cNvSpPr>
            <p:nvPr/>
          </p:nvSpPr>
          <p:spPr bwMode="auto">
            <a:xfrm>
              <a:off x="4154" y="2386"/>
              <a:ext cx="347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4992" tIns="42497" rIns="84992" bIns="42497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77"/>
                <a:t>5</a:t>
              </a:r>
            </a:p>
          </p:txBody>
        </p:sp>
        <p:sp>
          <p:nvSpPr>
            <p:cNvPr id="13333" name="Rectangle 30"/>
            <p:cNvSpPr>
              <a:spLocks noChangeArrowheads="1"/>
            </p:cNvSpPr>
            <p:nvPr/>
          </p:nvSpPr>
          <p:spPr bwMode="auto">
            <a:xfrm>
              <a:off x="4917" y="2552"/>
              <a:ext cx="347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4992" tIns="42497" rIns="84992" bIns="42497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77"/>
                <a:t>2</a:t>
              </a:r>
            </a:p>
          </p:txBody>
        </p:sp>
        <p:sp>
          <p:nvSpPr>
            <p:cNvPr id="13334" name="Rectangle 31"/>
            <p:cNvSpPr>
              <a:spLocks noChangeArrowheads="1"/>
            </p:cNvSpPr>
            <p:nvPr/>
          </p:nvSpPr>
          <p:spPr bwMode="auto">
            <a:xfrm>
              <a:off x="5616" y="2984"/>
              <a:ext cx="347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4992" tIns="42497" rIns="84992" bIns="42497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77"/>
                <a:t>7</a:t>
              </a:r>
            </a:p>
          </p:txBody>
        </p:sp>
        <p:sp>
          <p:nvSpPr>
            <p:cNvPr id="13335" name="Rectangle 32"/>
            <p:cNvSpPr>
              <a:spLocks noChangeArrowheads="1"/>
            </p:cNvSpPr>
            <p:nvPr/>
          </p:nvSpPr>
          <p:spPr bwMode="auto">
            <a:xfrm>
              <a:off x="4784" y="3050"/>
              <a:ext cx="347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4992" tIns="42497" rIns="84992" bIns="42497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77"/>
                <a:t>3</a:t>
              </a:r>
            </a:p>
          </p:txBody>
        </p:sp>
        <p:sp>
          <p:nvSpPr>
            <p:cNvPr id="13336" name="Rectangle 33"/>
            <p:cNvSpPr>
              <a:spLocks noChangeArrowheads="1"/>
            </p:cNvSpPr>
            <p:nvPr/>
          </p:nvSpPr>
          <p:spPr bwMode="auto">
            <a:xfrm>
              <a:off x="4091" y="2751"/>
              <a:ext cx="346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4992" tIns="42497" rIns="84992" bIns="42497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77"/>
                <a:t>4</a:t>
              </a:r>
            </a:p>
          </p:txBody>
        </p:sp>
      </p:grpSp>
      <p:sp>
        <p:nvSpPr>
          <p:cNvPr id="13318" name="Rectangle 34"/>
          <p:cNvSpPr>
            <a:spLocks noChangeArrowheads="1"/>
          </p:cNvSpPr>
          <p:nvPr/>
        </p:nvSpPr>
        <p:spPr bwMode="auto">
          <a:xfrm>
            <a:off x="966010" y="2663236"/>
            <a:ext cx="2777637" cy="701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4992" tIns="42497" rIns="84992" bIns="42497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000" dirty="0"/>
              <a:t>What operating model or value chain</a:t>
            </a:r>
          </a:p>
        </p:txBody>
      </p:sp>
      <p:sp>
        <p:nvSpPr>
          <p:cNvPr id="13319" name="Rectangle 35"/>
          <p:cNvSpPr>
            <a:spLocks noChangeArrowheads="1"/>
          </p:cNvSpPr>
          <p:nvPr/>
        </p:nvSpPr>
        <p:spPr bwMode="auto">
          <a:xfrm>
            <a:off x="5199431" y="1767254"/>
            <a:ext cx="3123809" cy="701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4992" tIns="42497" rIns="84992" bIns="42497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000" dirty="0"/>
              <a:t>What target segment(s) to focus on</a:t>
            </a:r>
          </a:p>
        </p:txBody>
      </p:sp>
      <p:sp>
        <p:nvSpPr>
          <p:cNvPr id="2" name="5-Point Star 1"/>
          <p:cNvSpPr/>
          <p:nvPr/>
        </p:nvSpPr>
        <p:spPr bwMode="auto">
          <a:xfrm>
            <a:off x="4239358" y="4031274"/>
            <a:ext cx="597877" cy="511419"/>
          </a:xfrm>
          <a:prstGeom prst="star5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 sz="1662">
              <a:ea typeface="ＭＳ Ｐゴシック" charset="0"/>
              <a:cs typeface="ＭＳ Ｐゴシック" charset="0"/>
            </a:endParaRPr>
          </a:p>
        </p:txBody>
      </p:sp>
      <p:sp>
        <p:nvSpPr>
          <p:cNvPr id="13321" name="Rectangle 35"/>
          <p:cNvSpPr>
            <a:spLocks noChangeArrowheads="1"/>
          </p:cNvSpPr>
          <p:nvPr/>
        </p:nvSpPr>
        <p:spPr bwMode="auto">
          <a:xfrm>
            <a:off x="2541204" y="2201595"/>
            <a:ext cx="3789485" cy="393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992" tIns="42497" rIns="84992" bIns="42497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000" dirty="0"/>
              <a:t>What offer</a:t>
            </a:r>
          </a:p>
        </p:txBody>
      </p:sp>
      <p:cxnSp>
        <p:nvCxnSpPr>
          <p:cNvPr id="13322" name="Straight Arrow Connector 4"/>
          <p:cNvCxnSpPr>
            <a:cxnSpLocks noChangeShapeType="1"/>
          </p:cNvCxnSpPr>
          <p:nvPr/>
        </p:nvCxnSpPr>
        <p:spPr bwMode="auto">
          <a:xfrm flipH="1">
            <a:off x="4538301" y="2752588"/>
            <a:ext cx="33702" cy="92552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67131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>
                <a:solidFill>
                  <a:srgbClr val="000090"/>
                </a:solidFill>
              </a:rPr>
              <a:t>Minimum knowledge of strategy needed ..</a:t>
            </a:r>
            <a:endParaRPr lang="en-US" altLang="en-US" dirty="0">
              <a:solidFill>
                <a:srgbClr val="000090"/>
              </a:solidFill>
            </a:endParaRPr>
          </a:p>
        </p:txBody>
      </p:sp>
      <p:sp>
        <p:nvSpPr>
          <p:cNvPr id="1536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dirty="0"/>
              <a:t>Market segments you are trying to serve</a:t>
            </a:r>
          </a:p>
          <a:p>
            <a:endParaRPr lang="en-GB" altLang="en-US" dirty="0">
              <a:solidFill>
                <a:srgbClr val="000090"/>
              </a:solidFill>
            </a:endParaRPr>
          </a:p>
          <a:p>
            <a:r>
              <a:rPr lang="en-GB" altLang="en-US" dirty="0">
                <a:solidFill>
                  <a:srgbClr val="000090"/>
                </a:solidFill>
              </a:rPr>
              <a:t>Products and services you want to offer</a:t>
            </a:r>
          </a:p>
          <a:p>
            <a:endParaRPr lang="en-GB" altLang="en-US" dirty="0"/>
          </a:p>
          <a:p>
            <a:r>
              <a:rPr lang="en-GB" altLang="en-US" dirty="0"/>
              <a:t>Channels you want to use</a:t>
            </a:r>
          </a:p>
          <a:p>
            <a:endParaRPr lang="en-GB" altLang="en-US" dirty="0"/>
          </a:p>
          <a:p>
            <a:r>
              <a:rPr lang="en-GB" altLang="en-US" dirty="0">
                <a:solidFill>
                  <a:srgbClr val="000090"/>
                </a:solidFill>
              </a:rPr>
              <a:t>Geographies you want to serve</a:t>
            </a:r>
          </a:p>
          <a:p>
            <a:endParaRPr lang="en-GB" altLang="en-US" dirty="0"/>
          </a:p>
          <a:p>
            <a:r>
              <a:rPr lang="en-GB" altLang="en-US" dirty="0"/>
              <a:t>Basis of competitive advantage you want to build/use</a:t>
            </a:r>
          </a:p>
          <a:p>
            <a:endParaRPr lang="en-GB" altLang="en-US" dirty="0"/>
          </a:p>
          <a:p>
            <a:pPr marL="0" indent="0">
              <a:buNone/>
            </a:pPr>
            <a:endParaRPr lang="en-GB" altLang="en-US" dirty="0"/>
          </a:p>
        </p:txBody>
      </p:sp>
      <p:sp>
        <p:nvSpPr>
          <p:cNvPr id="15365" name="TextBox 2"/>
          <p:cNvSpPr txBox="1">
            <a:spLocks noChangeArrowheads="1"/>
          </p:cNvSpPr>
          <p:nvPr/>
        </p:nvSpPr>
        <p:spPr bwMode="auto">
          <a:xfrm>
            <a:off x="1335600" y="5332177"/>
            <a:ext cx="6332400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3200" b="0" dirty="0">
                <a:solidFill>
                  <a:srgbClr val="000090"/>
                </a:solidFill>
                <a:latin typeface="+mj-lt"/>
                <a:cs typeface="Arial" panose="020B0604020202020204" pitchFamily="34" charset="0"/>
              </a:rPr>
              <a:t>… to do operating model work</a:t>
            </a:r>
          </a:p>
        </p:txBody>
      </p:sp>
    </p:spTree>
    <p:extLst>
      <p:ext uri="{BB962C8B-B14F-4D97-AF65-F5344CB8AC3E}">
        <p14:creationId xmlns:p14="http://schemas.microsoft.com/office/powerpoint/2010/main" val="25693901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000090"/>
                </a:solidFill>
              </a:rPr>
              <a:t>Value delivery chain</a:t>
            </a:r>
          </a:p>
        </p:txBody>
      </p:sp>
      <p:sp>
        <p:nvSpPr>
          <p:cNvPr id="7170" name="Content Placeholder 2"/>
          <p:cNvSpPr>
            <a:spLocks noGrp="1"/>
          </p:cNvSpPr>
          <p:nvPr>
            <p:ph idx="1"/>
          </p:nvPr>
        </p:nvSpPr>
        <p:spPr>
          <a:xfrm>
            <a:off x="1131888" y="923013"/>
            <a:ext cx="6777037" cy="4679950"/>
          </a:xfrm>
        </p:spPr>
        <p:txBody>
          <a:bodyPr/>
          <a:lstStyle/>
          <a:p>
            <a:pPr marL="0" indent="0" algn="ctr">
              <a:buFontTx/>
              <a:buNone/>
            </a:pPr>
            <a:endParaRPr lang="en-US" altLang="en-US" sz="4000" dirty="0"/>
          </a:p>
          <a:p>
            <a:pPr marL="0" indent="0" algn="ctr">
              <a:buFontTx/>
              <a:buNone/>
            </a:pPr>
            <a:endParaRPr lang="en-US" altLang="en-US" sz="4000" dirty="0"/>
          </a:p>
          <a:p>
            <a:pPr marL="0" indent="0" algn="ctr">
              <a:buFontTx/>
              <a:buNone/>
            </a:pPr>
            <a:r>
              <a:rPr lang="en-US" altLang="en-US" sz="4000" dirty="0"/>
              <a:t>“A series of</a:t>
            </a:r>
            <a:r>
              <a:rPr lang="en-US" altLang="en-US" sz="4000" dirty="0">
                <a:solidFill>
                  <a:srgbClr val="0000FF"/>
                </a:solidFill>
              </a:rPr>
              <a:t> activities </a:t>
            </a:r>
            <a:r>
              <a:rPr lang="en-US" altLang="en-US" sz="4000" dirty="0"/>
              <a:t>that, </a:t>
            </a:r>
            <a:r>
              <a:rPr lang="en-US" altLang="en-US" sz="4000" dirty="0">
                <a:solidFill>
                  <a:srgbClr val="0000FF"/>
                </a:solidFill>
              </a:rPr>
              <a:t>in sequence</a:t>
            </a:r>
            <a:r>
              <a:rPr lang="en-US" altLang="en-US" sz="4000" dirty="0"/>
              <a:t>, create and deliver </a:t>
            </a:r>
            <a:r>
              <a:rPr lang="en-US" altLang="en-US" sz="4000" dirty="0">
                <a:solidFill>
                  <a:srgbClr val="0000FF"/>
                </a:solidFill>
              </a:rPr>
              <a:t>value</a:t>
            </a:r>
            <a:r>
              <a:rPr lang="en-US" altLang="en-US" sz="4000" dirty="0"/>
              <a:t> to </a:t>
            </a:r>
            <a:r>
              <a:rPr lang="en-US" altLang="en-US" sz="4000" dirty="0">
                <a:solidFill>
                  <a:srgbClr val="0000FF"/>
                </a:solidFill>
              </a:rPr>
              <a:t>customers or beneficiaries</a:t>
            </a:r>
            <a:r>
              <a:rPr lang="en-US" altLang="en-US" sz="4000" dirty="0"/>
              <a:t> of the organisation”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000090"/>
                </a:solidFill>
              </a:rPr>
              <a:t>Michael Porter’s Value Chain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194" name="il_fi" descr="http://upload.wikimedia.org/wikipedia/commons/thumb/7/70/Porter_Value_Chain.png/340px-Porter_Value_Chai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175" y="1684338"/>
            <a:ext cx="7620000" cy="464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000090"/>
                </a:solidFill>
              </a:rPr>
              <a:t>Simple value chain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71125856"/>
              </p:ext>
            </p:extLst>
          </p:nvPr>
        </p:nvGraphicFramePr>
        <p:xfrm>
          <a:off x="1081312" y="1370657"/>
          <a:ext cx="7317714" cy="49041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335599" y="578646"/>
            <a:ext cx="7676054" cy="475200"/>
          </a:xfrm>
        </p:spPr>
        <p:txBody>
          <a:bodyPr/>
          <a:lstStyle/>
          <a:p>
            <a:r>
              <a:rPr lang="en-GB" altLang="en-US" dirty="0"/>
              <a:t>Most organizations service multiple segments</a:t>
            </a:r>
            <a:endParaRPr lang="en-US" altLang="en-US" dirty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altLang="en-US" dirty="0"/>
              <a:t>Ashridge Business School</a:t>
            </a:r>
          </a:p>
          <a:p>
            <a:pPr lvl="1">
              <a:lnSpc>
                <a:spcPct val="150000"/>
              </a:lnSpc>
            </a:pPr>
            <a:r>
              <a:rPr lang="en-GB" altLang="en-US" dirty="0"/>
              <a:t>Open courses value chain</a:t>
            </a:r>
          </a:p>
          <a:p>
            <a:pPr lvl="1">
              <a:lnSpc>
                <a:spcPct val="150000"/>
              </a:lnSpc>
            </a:pPr>
            <a:r>
              <a:rPr lang="en-GB" altLang="en-US" dirty="0"/>
              <a:t>Tailored courses value chain</a:t>
            </a:r>
          </a:p>
          <a:p>
            <a:pPr lvl="1">
              <a:lnSpc>
                <a:spcPct val="150000"/>
              </a:lnSpc>
            </a:pPr>
            <a:r>
              <a:rPr lang="en-GB" altLang="en-US" dirty="0"/>
              <a:t>Research value chain</a:t>
            </a:r>
          </a:p>
          <a:p>
            <a:pPr lvl="1">
              <a:lnSpc>
                <a:spcPct val="150000"/>
              </a:lnSpc>
            </a:pPr>
            <a:r>
              <a:rPr lang="en-GB" altLang="en-US" dirty="0"/>
              <a:t>Consulting value chain</a:t>
            </a:r>
          </a:p>
          <a:p>
            <a:pPr lvl="1">
              <a:lnSpc>
                <a:spcPct val="150000"/>
              </a:lnSpc>
            </a:pPr>
            <a:r>
              <a:rPr lang="en-GB" altLang="en-US" dirty="0"/>
              <a:t>Weddings value chain</a:t>
            </a:r>
          </a:p>
          <a:p>
            <a:pPr lvl="1">
              <a:lnSpc>
                <a:spcPct val="150000"/>
              </a:lnSpc>
            </a:pPr>
            <a:r>
              <a:rPr lang="en-GB" altLang="en-US" dirty="0" err="1"/>
              <a:t>Etc</a:t>
            </a:r>
            <a:endParaRPr lang="en-GB" altLang="en-US" dirty="0"/>
          </a:p>
          <a:p>
            <a:pPr marL="0" indent="0">
              <a:buNone/>
            </a:pP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8564968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196369" y="575352"/>
            <a:ext cx="7754576" cy="475200"/>
          </a:xfrm>
          <a:noFill/>
        </p:spPr>
        <p:txBody>
          <a:bodyPr vert="horz" lIns="84992" tIns="42497" rIns="84992" bIns="42497" rtlCol="0" anchor="ctr">
            <a:noAutofit/>
          </a:bodyPr>
          <a:lstStyle/>
          <a:p>
            <a:r>
              <a:rPr lang="en-GB" altLang="en-US" dirty="0">
                <a:ea typeface="ＭＳ Ｐゴシック" panose="020B0600070205080204" pitchFamily="34" charset="-128"/>
              </a:rPr>
              <a:t>Most organizations service multiple segments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  <p:grpSp>
        <p:nvGrpSpPr>
          <p:cNvPr id="30723" name="Group 39"/>
          <p:cNvGrpSpPr>
            <a:grpSpLocks/>
          </p:cNvGrpSpPr>
          <p:nvPr/>
        </p:nvGrpSpPr>
        <p:grpSpPr bwMode="auto">
          <a:xfrm>
            <a:off x="983274" y="3546231"/>
            <a:ext cx="3323492" cy="548054"/>
            <a:chOff x="390" y="2408"/>
            <a:chExt cx="2496" cy="534"/>
          </a:xfrm>
        </p:grpSpPr>
        <p:sp>
          <p:nvSpPr>
            <p:cNvPr id="30799" name="Line 10"/>
            <p:cNvSpPr>
              <a:spLocks noChangeShapeType="1"/>
            </p:cNvSpPr>
            <p:nvPr/>
          </p:nvSpPr>
          <p:spPr bwMode="auto">
            <a:xfrm>
              <a:off x="390" y="2411"/>
              <a:ext cx="201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662"/>
            </a:p>
          </p:txBody>
        </p:sp>
        <p:sp>
          <p:nvSpPr>
            <p:cNvPr id="30800" name="Line 11"/>
            <p:cNvSpPr>
              <a:spLocks noChangeShapeType="1"/>
            </p:cNvSpPr>
            <p:nvPr/>
          </p:nvSpPr>
          <p:spPr bwMode="auto">
            <a:xfrm>
              <a:off x="390" y="2942"/>
              <a:ext cx="201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662"/>
            </a:p>
          </p:txBody>
        </p:sp>
        <p:grpSp>
          <p:nvGrpSpPr>
            <p:cNvPr id="30801" name="Group 12"/>
            <p:cNvGrpSpPr>
              <a:grpSpLocks/>
            </p:cNvGrpSpPr>
            <p:nvPr/>
          </p:nvGrpSpPr>
          <p:grpSpPr bwMode="auto">
            <a:xfrm>
              <a:off x="2401" y="2411"/>
              <a:ext cx="416" cy="529"/>
              <a:chOff x="1662" y="3481"/>
              <a:chExt cx="288" cy="764"/>
            </a:xfrm>
          </p:grpSpPr>
          <p:sp>
            <p:nvSpPr>
              <p:cNvPr id="30814" name="Line 13"/>
              <p:cNvSpPr>
                <a:spLocks noChangeShapeType="1"/>
              </p:cNvSpPr>
              <p:nvPr/>
            </p:nvSpPr>
            <p:spPr bwMode="auto">
              <a:xfrm>
                <a:off x="1662" y="3481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 sz="1662"/>
              </a:p>
            </p:txBody>
          </p:sp>
          <p:sp>
            <p:nvSpPr>
              <p:cNvPr id="30815" name="Line 14"/>
              <p:cNvSpPr>
                <a:spLocks noChangeShapeType="1"/>
              </p:cNvSpPr>
              <p:nvPr/>
            </p:nvSpPr>
            <p:spPr bwMode="auto">
              <a:xfrm flipH="1">
                <a:off x="1662" y="3861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 sz="1662"/>
              </a:p>
            </p:txBody>
          </p:sp>
        </p:grpSp>
        <p:grpSp>
          <p:nvGrpSpPr>
            <p:cNvPr id="30802" name="Group 15"/>
            <p:cNvGrpSpPr>
              <a:grpSpLocks/>
            </p:cNvGrpSpPr>
            <p:nvPr/>
          </p:nvGrpSpPr>
          <p:grpSpPr bwMode="auto">
            <a:xfrm>
              <a:off x="1742" y="2408"/>
              <a:ext cx="416" cy="529"/>
              <a:chOff x="1206" y="3477"/>
              <a:chExt cx="288" cy="764"/>
            </a:xfrm>
          </p:grpSpPr>
          <p:sp>
            <p:nvSpPr>
              <p:cNvPr id="30812" name="Line 16"/>
              <p:cNvSpPr>
                <a:spLocks noChangeShapeType="1"/>
              </p:cNvSpPr>
              <p:nvPr/>
            </p:nvSpPr>
            <p:spPr bwMode="auto">
              <a:xfrm>
                <a:off x="1206" y="3477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 sz="1662"/>
              </a:p>
            </p:txBody>
          </p:sp>
          <p:sp>
            <p:nvSpPr>
              <p:cNvPr id="30813" name="Line 17"/>
              <p:cNvSpPr>
                <a:spLocks noChangeShapeType="1"/>
              </p:cNvSpPr>
              <p:nvPr/>
            </p:nvSpPr>
            <p:spPr bwMode="auto">
              <a:xfrm flipH="1">
                <a:off x="1206" y="3857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 sz="1662"/>
              </a:p>
            </p:txBody>
          </p:sp>
        </p:grpSp>
        <p:grpSp>
          <p:nvGrpSpPr>
            <p:cNvPr id="30803" name="Group 18"/>
            <p:cNvGrpSpPr>
              <a:grpSpLocks/>
            </p:cNvGrpSpPr>
            <p:nvPr/>
          </p:nvGrpSpPr>
          <p:grpSpPr bwMode="auto">
            <a:xfrm>
              <a:off x="997" y="2409"/>
              <a:ext cx="416" cy="529"/>
              <a:chOff x="690" y="3479"/>
              <a:chExt cx="288" cy="764"/>
            </a:xfrm>
          </p:grpSpPr>
          <p:sp>
            <p:nvSpPr>
              <p:cNvPr id="30810" name="Line 19"/>
              <p:cNvSpPr>
                <a:spLocks noChangeShapeType="1"/>
              </p:cNvSpPr>
              <p:nvPr/>
            </p:nvSpPr>
            <p:spPr bwMode="auto">
              <a:xfrm>
                <a:off x="690" y="3479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 sz="1662"/>
              </a:p>
            </p:txBody>
          </p:sp>
          <p:sp>
            <p:nvSpPr>
              <p:cNvPr id="30811" name="Line 20"/>
              <p:cNvSpPr>
                <a:spLocks noChangeShapeType="1"/>
              </p:cNvSpPr>
              <p:nvPr/>
            </p:nvSpPr>
            <p:spPr bwMode="auto">
              <a:xfrm flipH="1">
                <a:off x="690" y="3859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 sz="1662"/>
              </a:p>
            </p:txBody>
          </p:sp>
        </p:grpSp>
        <p:grpSp>
          <p:nvGrpSpPr>
            <p:cNvPr id="30804" name="Group 21"/>
            <p:cNvGrpSpPr>
              <a:grpSpLocks/>
            </p:cNvGrpSpPr>
            <p:nvPr/>
          </p:nvGrpSpPr>
          <p:grpSpPr bwMode="auto">
            <a:xfrm>
              <a:off x="390" y="2412"/>
              <a:ext cx="416" cy="529"/>
              <a:chOff x="270" y="3483"/>
              <a:chExt cx="288" cy="764"/>
            </a:xfrm>
          </p:grpSpPr>
          <p:sp>
            <p:nvSpPr>
              <p:cNvPr id="30808" name="Line 22"/>
              <p:cNvSpPr>
                <a:spLocks noChangeShapeType="1"/>
              </p:cNvSpPr>
              <p:nvPr/>
            </p:nvSpPr>
            <p:spPr bwMode="auto">
              <a:xfrm>
                <a:off x="270" y="3483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 sz="1662"/>
              </a:p>
            </p:txBody>
          </p:sp>
          <p:sp>
            <p:nvSpPr>
              <p:cNvPr id="30809" name="Line 23"/>
              <p:cNvSpPr>
                <a:spLocks noChangeShapeType="1"/>
              </p:cNvSpPr>
              <p:nvPr/>
            </p:nvSpPr>
            <p:spPr bwMode="auto">
              <a:xfrm flipH="1">
                <a:off x="270" y="3863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 sz="1662"/>
              </a:p>
            </p:txBody>
          </p:sp>
        </p:grpSp>
        <p:sp>
          <p:nvSpPr>
            <p:cNvPr id="30805" name="Rectangle 24"/>
            <p:cNvSpPr>
              <a:spLocks noChangeArrowheads="1"/>
            </p:cNvSpPr>
            <p:nvPr/>
          </p:nvSpPr>
          <p:spPr bwMode="auto">
            <a:xfrm>
              <a:off x="806" y="2603"/>
              <a:ext cx="693" cy="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4992" tIns="42497" rIns="84992" bIns="42497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77"/>
                <a:t>BUY</a:t>
              </a:r>
            </a:p>
          </p:txBody>
        </p:sp>
        <p:sp>
          <p:nvSpPr>
            <p:cNvPr id="30806" name="Rectangle 25"/>
            <p:cNvSpPr>
              <a:spLocks noChangeArrowheads="1"/>
            </p:cNvSpPr>
            <p:nvPr/>
          </p:nvSpPr>
          <p:spPr bwMode="auto">
            <a:xfrm>
              <a:off x="1372" y="2603"/>
              <a:ext cx="763" cy="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4992" tIns="42497" rIns="84992" bIns="42497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77"/>
                <a:t>MAKE</a:t>
              </a:r>
            </a:p>
          </p:txBody>
        </p:sp>
        <p:sp>
          <p:nvSpPr>
            <p:cNvPr id="30807" name="Rectangle 26"/>
            <p:cNvSpPr>
              <a:spLocks noChangeArrowheads="1"/>
            </p:cNvSpPr>
            <p:nvPr/>
          </p:nvSpPr>
          <p:spPr bwMode="auto">
            <a:xfrm>
              <a:off x="2123" y="2603"/>
              <a:ext cx="763" cy="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4992" tIns="42497" rIns="84992" bIns="42497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77"/>
                <a:t>SELL</a:t>
              </a:r>
            </a:p>
          </p:txBody>
        </p:sp>
      </p:grpSp>
      <p:sp>
        <p:nvSpPr>
          <p:cNvPr id="30724" name="Oval 3"/>
          <p:cNvSpPr>
            <a:spLocks noChangeArrowheads="1"/>
          </p:cNvSpPr>
          <p:nvPr/>
        </p:nvSpPr>
        <p:spPr bwMode="auto">
          <a:xfrm rot="-2880000">
            <a:off x="5453429" y="3245095"/>
            <a:ext cx="600808" cy="625719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662"/>
          </a:p>
        </p:txBody>
      </p:sp>
      <p:sp>
        <p:nvSpPr>
          <p:cNvPr id="30725" name="Oval 4"/>
          <p:cNvSpPr>
            <a:spLocks noChangeArrowheads="1"/>
          </p:cNvSpPr>
          <p:nvPr/>
        </p:nvSpPr>
        <p:spPr bwMode="auto">
          <a:xfrm>
            <a:off x="6006612" y="2875085"/>
            <a:ext cx="1821473" cy="40005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662"/>
          </a:p>
        </p:txBody>
      </p:sp>
      <p:sp>
        <p:nvSpPr>
          <p:cNvPr id="30726" name="Oval 5"/>
          <p:cNvSpPr>
            <a:spLocks noChangeArrowheads="1"/>
          </p:cNvSpPr>
          <p:nvPr/>
        </p:nvSpPr>
        <p:spPr bwMode="auto">
          <a:xfrm>
            <a:off x="5169877" y="4107474"/>
            <a:ext cx="1055077" cy="718038"/>
          </a:xfrm>
          <a:prstGeom prst="ellipse">
            <a:avLst/>
          </a:prstGeom>
          <a:solidFill>
            <a:srgbClr val="00FC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662"/>
          </a:p>
        </p:txBody>
      </p:sp>
      <p:sp>
        <p:nvSpPr>
          <p:cNvPr id="30727" name="Oval 6"/>
          <p:cNvSpPr>
            <a:spLocks noChangeArrowheads="1"/>
          </p:cNvSpPr>
          <p:nvPr/>
        </p:nvSpPr>
        <p:spPr bwMode="auto">
          <a:xfrm>
            <a:off x="6006612" y="3172558"/>
            <a:ext cx="2132134" cy="1491762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662"/>
          </a:p>
        </p:txBody>
      </p:sp>
      <p:sp>
        <p:nvSpPr>
          <p:cNvPr id="30728" name="Oval 7"/>
          <p:cNvSpPr>
            <a:spLocks noChangeArrowheads="1"/>
          </p:cNvSpPr>
          <p:nvPr/>
        </p:nvSpPr>
        <p:spPr bwMode="auto">
          <a:xfrm>
            <a:off x="5868866" y="4941278"/>
            <a:ext cx="2491154" cy="414704"/>
          </a:xfrm>
          <a:prstGeom prst="ellipse">
            <a:avLst/>
          </a:prstGeom>
          <a:solidFill>
            <a:srgbClr val="9B9E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662"/>
          </a:p>
        </p:txBody>
      </p:sp>
      <p:sp>
        <p:nvSpPr>
          <p:cNvPr id="30729" name="Oval 8"/>
          <p:cNvSpPr>
            <a:spLocks noChangeArrowheads="1"/>
          </p:cNvSpPr>
          <p:nvPr/>
        </p:nvSpPr>
        <p:spPr bwMode="auto">
          <a:xfrm>
            <a:off x="7798777" y="4491405"/>
            <a:ext cx="698989" cy="354623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662"/>
          </a:p>
        </p:txBody>
      </p:sp>
      <p:sp>
        <p:nvSpPr>
          <p:cNvPr id="30730" name="Oval 9"/>
          <p:cNvSpPr>
            <a:spLocks noChangeArrowheads="1"/>
          </p:cNvSpPr>
          <p:nvPr/>
        </p:nvSpPr>
        <p:spPr bwMode="auto">
          <a:xfrm>
            <a:off x="5183066" y="2697774"/>
            <a:ext cx="1415562" cy="354623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662"/>
          </a:p>
        </p:txBody>
      </p:sp>
      <p:sp>
        <p:nvSpPr>
          <p:cNvPr id="30731" name="Rectangle 27"/>
          <p:cNvSpPr>
            <a:spLocks noChangeArrowheads="1"/>
          </p:cNvSpPr>
          <p:nvPr/>
        </p:nvSpPr>
        <p:spPr bwMode="auto">
          <a:xfrm>
            <a:off x="5628543" y="2751992"/>
            <a:ext cx="596411" cy="313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992" tIns="42497" rIns="84992" bIns="42497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77"/>
              <a:t>1</a:t>
            </a:r>
          </a:p>
        </p:txBody>
      </p:sp>
      <p:sp>
        <p:nvSpPr>
          <p:cNvPr id="30732" name="Rectangle 28"/>
          <p:cNvSpPr>
            <a:spLocks noChangeArrowheads="1"/>
          </p:cNvSpPr>
          <p:nvPr/>
        </p:nvSpPr>
        <p:spPr bwMode="auto">
          <a:xfrm>
            <a:off x="6704135" y="2897066"/>
            <a:ext cx="596411" cy="313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992" tIns="42497" rIns="84992" bIns="42497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77"/>
              <a:t>6</a:t>
            </a:r>
          </a:p>
        </p:txBody>
      </p:sp>
      <p:sp>
        <p:nvSpPr>
          <p:cNvPr id="30733" name="Rectangle 29"/>
          <p:cNvSpPr>
            <a:spLocks noChangeArrowheads="1"/>
          </p:cNvSpPr>
          <p:nvPr/>
        </p:nvSpPr>
        <p:spPr bwMode="auto">
          <a:xfrm>
            <a:off x="5508381" y="3443654"/>
            <a:ext cx="597877" cy="313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992" tIns="42497" rIns="84992" bIns="42497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77"/>
              <a:t>5</a:t>
            </a:r>
          </a:p>
        </p:txBody>
      </p:sp>
      <p:sp>
        <p:nvSpPr>
          <p:cNvPr id="30734" name="Rectangle 30"/>
          <p:cNvSpPr>
            <a:spLocks noChangeArrowheads="1"/>
          </p:cNvSpPr>
          <p:nvPr/>
        </p:nvSpPr>
        <p:spPr bwMode="auto">
          <a:xfrm>
            <a:off x="6822831" y="3746989"/>
            <a:ext cx="599343" cy="313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992" tIns="42497" rIns="84992" bIns="42497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77"/>
              <a:t>2</a:t>
            </a:r>
          </a:p>
        </p:txBody>
      </p:sp>
      <p:sp>
        <p:nvSpPr>
          <p:cNvPr id="30735" name="Rectangle 31"/>
          <p:cNvSpPr>
            <a:spLocks noChangeArrowheads="1"/>
          </p:cNvSpPr>
          <p:nvPr/>
        </p:nvSpPr>
        <p:spPr bwMode="auto">
          <a:xfrm>
            <a:off x="8028843" y="4535366"/>
            <a:ext cx="597877" cy="313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992" tIns="42497" rIns="84992" bIns="42497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77"/>
              <a:t>7</a:t>
            </a:r>
          </a:p>
        </p:txBody>
      </p:sp>
      <p:sp>
        <p:nvSpPr>
          <p:cNvPr id="30736" name="Rectangle 32"/>
          <p:cNvSpPr>
            <a:spLocks noChangeArrowheads="1"/>
          </p:cNvSpPr>
          <p:nvPr/>
        </p:nvSpPr>
        <p:spPr bwMode="auto">
          <a:xfrm>
            <a:off x="6698274" y="4969120"/>
            <a:ext cx="599342" cy="313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992" tIns="42497" rIns="84992" bIns="42497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77"/>
              <a:t>3</a:t>
            </a:r>
          </a:p>
        </p:txBody>
      </p:sp>
      <p:sp>
        <p:nvSpPr>
          <p:cNvPr id="30737" name="Rectangle 33"/>
          <p:cNvSpPr>
            <a:spLocks noChangeArrowheads="1"/>
          </p:cNvSpPr>
          <p:nvPr/>
        </p:nvSpPr>
        <p:spPr bwMode="auto">
          <a:xfrm>
            <a:off x="5398477" y="4303835"/>
            <a:ext cx="597877" cy="313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992" tIns="42497" rIns="84992" bIns="42497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77"/>
              <a:t>4</a:t>
            </a:r>
          </a:p>
        </p:txBody>
      </p:sp>
      <p:sp>
        <p:nvSpPr>
          <p:cNvPr id="30738" name="Rectangle 34"/>
          <p:cNvSpPr>
            <a:spLocks noChangeArrowheads="1"/>
          </p:cNvSpPr>
          <p:nvPr/>
        </p:nvSpPr>
        <p:spPr bwMode="auto">
          <a:xfrm>
            <a:off x="1129490" y="1483272"/>
            <a:ext cx="2237171" cy="767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4992" tIns="42497" rIns="84992" bIns="42497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215" dirty="0"/>
              <a:t>How         (value chain)</a:t>
            </a:r>
          </a:p>
        </p:txBody>
      </p:sp>
      <p:sp>
        <p:nvSpPr>
          <p:cNvPr id="30739" name="Rectangle 35"/>
          <p:cNvSpPr>
            <a:spLocks noChangeArrowheads="1"/>
          </p:cNvSpPr>
          <p:nvPr/>
        </p:nvSpPr>
        <p:spPr bwMode="auto">
          <a:xfrm>
            <a:off x="5697415" y="1468527"/>
            <a:ext cx="2725615" cy="767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992" tIns="42497" rIns="84992" bIns="42497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215" dirty="0"/>
              <a:t>To Whom (markets)</a:t>
            </a:r>
          </a:p>
        </p:txBody>
      </p:sp>
      <p:sp>
        <p:nvSpPr>
          <p:cNvPr id="30741" name="Rectangle 35"/>
          <p:cNvSpPr>
            <a:spLocks noChangeArrowheads="1"/>
          </p:cNvSpPr>
          <p:nvPr/>
        </p:nvSpPr>
        <p:spPr bwMode="auto">
          <a:xfrm>
            <a:off x="4118727" y="1481741"/>
            <a:ext cx="1578688" cy="110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4992" tIns="42497" rIns="84992" bIns="42497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215" dirty="0"/>
              <a:t>What (products/services)</a:t>
            </a:r>
          </a:p>
        </p:txBody>
      </p:sp>
      <p:sp>
        <p:nvSpPr>
          <p:cNvPr id="30782" name="Line 10"/>
          <p:cNvSpPr>
            <a:spLocks noChangeShapeType="1"/>
          </p:cNvSpPr>
          <p:nvPr/>
        </p:nvSpPr>
        <p:spPr bwMode="auto">
          <a:xfrm>
            <a:off x="773073" y="4846028"/>
            <a:ext cx="3485779" cy="4850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1662"/>
          </a:p>
        </p:txBody>
      </p:sp>
      <p:sp>
        <p:nvSpPr>
          <p:cNvPr id="30783" name="Line 11"/>
          <p:cNvSpPr>
            <a:spLocks noChangeShapeType="1"/>
          </p:cNvSpPr>
          <p:nvPr/>
        </p:nvSpPr>
        <p:spPr bwMode="auto">
          <a:xfrm>
            <a:off x="746609" y="5391418"/>
            <a:ext cx="3512243" cy="4809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1662"/>
          </a:p>
        </p:txBody>
      </p:sp>
      <p:grpSp>
        <p:nvGrpSpPr>
          <p:cNvPr id="30784" name="Group 12"/>
          <p:cNvGrpSpPr>
            <a:grpSpLocks/>
          </p:cNvGrpSpPr>
          <p:nvPr/>
        </p:nvGrpSpPr>
        <p:grpSpPr bwMode="auto">
          <a:xfrm>
            <a:off x="4258852" y="4894533"/>
            <a:ext cx="553915" cy="542922"/>
            <a:chOff x="1662" y="3481"/>
            <a:chExt cx="288" cy="764"/>
          </a:xfrm>
        </p:grpSpPr>
        <p:sp>
          <p:nvSpPr>
            <p:cNvPr id="30797" name="Line 13"/>
            <p:cNvSpPr>
              <a:spLocks noChangeShapeType="1"/>
            </p:cNvSpPr>
            <p:nvPr/>
          </p:nvSpPr>
          <p:spPr bwMode="auto">
            <a:xfrm>
              <a:off x="1662" y="3481"/>
              <a:ext cx="288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662"/>
            </a:p>
          </p:txBody>
        </p:sp>
        <p:sp>
          <p:nvSpPr>
            <p:cNvPr id="30798" name="Line 14"/>
            <p:cNvSpPr>
              <a:spLocks noChangeShapeType="1"/>
            </p:cNvSpPr>
            <p:nvPr/>
          </p:nvSpPr>
          <p:spPr bwMode="auto">
            <a:xfrm flipH="1">
              <a:off x="1662" y="3861"/>
              <a:ext cx="288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662"/>
            </a:p>
          </p:txBody>
        </p:sp>
      </p:grpSp>
      <p:grpSp>
        <p:nvGrpSpPr>
          <p:cNvPr id="30785" name="Group 15"/>
          <p:cNvGrpSpPr>
            <a:grpSpLocks/>
          </p:cNvGrpSpPr>
          <p:nvPr/>
        </p:nvGrpSpPr>
        <p:grpSpPr bwMode="auto">
          <a:xfrm>
            <a:off x="3381376" y="4891454"/>
            <a:ext cx="553915" cy="542922"/>
            <a:chOff x="1206" y="3477"/>
            <a:chExt cx="288" cy="764"/>
          </a:xfrm>
        </p:grpSpPr>
        <p:sp>
          <p:nvSpPr>
            <p:cNvPr id="30795" name="Line 16"/>
            <p:cNvSpPr>
              <a:spLocks noChangeShapeType="1"/>
            </p:cNvSpPr>
            <p:nvPr/>
          </p:nvSpPr>
          <p:spPr bwMode="auto">
            <a:xfrm>
              <a:off x="1206" y="3477"/>
              <a:ext cx="288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662"/>
            </a:p>
          </p:txBody>
        </p:sp>
        <p:sp>
          <p:nvSpPr>
            <p:cNvPr id="30796" name="Line 17"/>
            <p:cNvSpPr>
              <a:spLocks noChangeShapeType="1"/>
            </p:cNvSpPr>
            <p:nvPr/>
          </p:nvSpPr>
          <p:spPr bwMode="auto">
            <a:xfrm flipH="1">
              <a:off x="1206" y="3857"/>
              <a:ext cx="288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662"/>
            </a:p>
          </p:txBody>
        </p:sp>
      </p:grpSp>
      <p:grpSp>
        <p:nvGrpSpPr>
          <p:cNvPr id="30786" name="Group 18"/>
          <p:cNvGrpSpPr>
            <a:grpSpLocks/>
          </p:cNvGrpSpPr>
          <p:nvPr/>
        </p:nvGrpSpPr>
        <p:grpSpPr bwMode="auto">
          <a:xfrm>
            <a:off x="2389388" y="4892480"/>
            <a:ext cx="553915" cy="542922"/>
            <a:chOff x="690" y="3479"/>
            <a:chExt cx="288" cy="764"/>
          </a:xfrm>
        </p:grpSpPr>
        <p:sp>
          <p:nvSpPr>
            <p:cNvPr id="30793" name="Line 19"/>
            <p:cNvSpPr>
              <a:spLocks noChangeShapeType="1"/>
            </p:cNvSpPr>
            <p:nvPr/>
          </p:nvSpPr>
          <p:spPr bwMode="auto">
            <a:xfrm>
              <a:off x="690" y="3479"/>
              <a:ext cx="288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662"/>
            </a:p>
          </p:txBody>
        </p:sp>
        <p:sp>
          <p:nvSpPr>
            <p:cNvPr id="30794" name="Line 20"/>
            <p:cNvSpPr>
              <a:spLocks noChangeShapeType="1"/>
            </p:cNvSpPr>
            <p:nvPr/>
          </p:nvSpPr>
          <p:spPr bwMode="auto">
            <a:xfrm flipH="1">
              <a:off x="690" y="3859"/>
              <a:ext cx="288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662"/>
            </a:p>
          </p:txBody>
        </p:sp>
      </p:grpSp>
      <p:grpSp>
        <p:nvGrpSpPr>
          <p:cNvPr id="30787" name="Group 21"/>
          <p:cNvGrpSpPr>
            <a:grpSpLocks/>
          </p:cNvGrpSpPr>
          <p:nvPr/>
        </p:nvGrpSpPr>
        <p:grpSpPr bwMode="auto">
          <a:xfrm>
            <a:off x="1581151" y="4895559"/>
            <a:ext cx="553915" cy="542922"/>
            <a:chOff x="270" y="3483"/>
            <a:chExt cx="288" cy="764"/>
          </a:xfrm>
        </p:grpSpPr>
        <p:sp>
          <p:nvSpPr>
            <p:cNvPr id="30791" name="Line 22"/>
            <p:cNvSpPr>
              <a:spLocks noChangeShapeType="1"/>
            </p:cNvSpPr>
            <p:nvPr/>
          </p:nvSpPr>
          <p:spPr bwMode="auto">
            <a:xfrm>
              <a:off x="270" y="3483"/>
              <a:ext cx="288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662"/>
            </a:p>
          </p:txBody>
        </p:sp>
        <p:sp>
          <p:nvSpPr>
            <p:cNvPr id="30792" name="Line 23"/>
            <p:cNvSpPr>
              <a:spLocks noChangeShapeType="1"/>
            </p:cNvSpPr>
            <p:nvPr/>
          </p:nvSpPr>
          <p:spPr bwMode="auto">
            <a:xfrm flipH="1">
              <a:off x="270" y="3863"/>
              <a:ext cx="288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662"/>
            </a:p>
          </p:txBody>
        </p:sp>
      </p:grpSp>
      <p:grpSp>
        <p:nvGrpSpPr>
          <p:cNvPr id="30746" name="Group 39"/>
          <p:cNvGrpSpPr>
            <a:grpSpLocks/>
          </p:cNvGrpSpPr>
          <p:nvPr/>
        </p:nvGrpSpPr>
        <p:grpSpPr bwMode="auto">
          <a:xfrm>
            <a:off x="650631" y="4226169"/>
            <a:ext cx="3345474" cy="599343"/>
            <a:chOff x="390" y="2408"/>
            <a:chExt cx="2503" cy="534"/>
          </a:xfrm>
        </p:grpSpPr>
        <p:sp>
          <p:nvSpPr>
            <p:cNvPr id="30765" name="Line 10"/>
            <p:cNvSpPr>
              <a:spLocks noChangeShapeType="1"/>
            </p:cNvSpPr>
            <p:nvPr/>
          </p:nvSpPr>
          <p:spPr bwMode="auto">
            <a:xfrm>
              <a:off x="390" y="2411"/>
              <a:ext cx="201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662"/>
            </a:p>
          </p:txBody>
        </p:sp>
        <p:sp>
          <p:nvSpPr>
            <p:cNvPr id="30766" name="Line 11"/>
            <p:cNvSpPr>
              <a:spLocks noChangeShapeType="1"/>
            </p:cNvSpPr>
            <p:nvPr/>
          </p:nvSpPr>
          <p:spPr bwMode="auto">
            <a:xfrm>
              <a:off x="390" y="2942"/>
              <a:ext cx="201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662"/>
            </a:p>
          </p:txBody>
        </p:sp>
        <p:grpSp>
          <p:nvGrpSpPr>
            <p:cNvPr id="30767" name="Group 12"/>
            <p:cNvGrpSpPr>
              <a:grpSpLocks/>
            </p:cNvGrpSpPr>
            <p:nvPr/>
          </p:nvGrpSpPr>
          <p:grpSpPr bwMode="auto">
            <a:xfrm>
              <a:off x="2401" y="2411"/>
              <a:ext cx="416" cy="529"/>
              <a:chOff x="1662" y="3481"/>
              <a:chExt cx="288" cy="764"/>
            </a:xfrm>
          </p:grpSpPr>
          <p:sp>
            <p:nvSpPr>
              <p:cNvPr id="30780" name="Line 13"/>
              <p:cNvSpPr>
                <a:spLocks noChangeShapeType="1"/>
              </p:cNvSpPr>
              <p:nvPr/>
            </p:nvSpPr>
            <p:spPr bwMode="auto">
              <a:xfrm>
                <a:off x="1662" y="3481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 sz="1662"/>
              </a:p>
            </p:txBody>
          </p:sp>
          <p:sp>
            <p:nvSpPr>
              <p:cNvPr id="30781" name="Line 14"/>
              <p:cNvSpPr>
                <a:spLocks noChangeShapeType="1"/>
              </p:cNvSpPr>
              <p:nvPr/>
            </p:nvSpPr>
            <p:spPr bwMode="auto">
              <a:xfrm flipH="1">
                <a:off x="1662" y="3861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 sz="1662"/>
              </a:p>
            </p:txBody>
          </p:sp>
        </p:grpSp>
        <p:grpSp>
          <p:nvGrpSpPr>
            <p:cNvPr id="30768" name="Group 15"/>
            <p:cNvGrpSpPr>
              <a:grpSpLocks/>
            </p:cNvGrpSpPr>
            <p:nvPr/>
          </p:nvGrpSpPr>
          <p:grpSpPr bwMode="auto">
            <a:xfrm>
              <a:off x="1742" y="2408"/>
              <a:ext cx="416" cy="529"/>
              <a:chOff x="1206" y="3477"/>
              <a:chExt cx="288" cy="764"/>
            </a:xfrm>
          </p:grpSpPr>
          <p:sp>
            <p:nvSpPr>
              <p:cNvPr id="30778" name="Line 16"/>
              <p:cNvSpPr>
                <a:spLocks noChangeShapeType="1"/>
              </p:cNvSpPr>
              <p:nvPr/>
            </p:nvSpPr>
            <p:spPr bwMode="auto">
              <a:xfrm>
                <a:off x="1206" y="3477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 sz="1662"/>
              </a:p>
            </p:txBody>
          </p:sp>
          <p:sp>
            <p:nvSpPr>
              <p:cNvPr id="30779" name="Line 17"/>
              <p:cNvSpPr>
                <a:spLocks noChangeShapeType="1"/>
              </p:cNvSpPr>
              <p:nvPr/>
            </p:nvSpPr>
            <p:spPr bwMode="auto">
              <a:xfrm flipH="1">
                <a:off x="1206" y="3857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 sz="1662"/>
              </a:p>
            </p:txBody>
          </p:sp>
        </p:grpSp>
        <p:grpSp>
          <p:nvGrpSpPr>
            <p:cNvPr id="30769" name="Group 18"/>
            <p:cNvGrpSpPr>
              <a:grpSpLocks/>
            </p:cNvGrpSpPr>
            <p:nvPr/>
          </p:nvGrpSpPr>
          <p:grpSpPr bwMode="auto">
            <a:xfrm>
              <a:off x="997" y="2409"/>
              <a:ext cx="416" cy="529"/>
              <a:chOff x="690" y="3479"/>
              <a:chExt cx="288" cy="764"/>
            </a:xfrm>
          </p:grpSpPr>
          <p:sp>
            <p:nvSpPr>
              <p:cNvPr id="30776" name="Line 19"/>
              <p:cNvSpPr>
                <a:spLocks noChangeShapeType="1"/>
              </p:cNvSpPr>
              <p:nvPr/>
            </p:nvSpPr>
            <p:spPr bwMode="auto">
              <a:xfrm>
                <a:off x="690" y="3479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 sz="1662"/>
              </a:p>
            </p:txBody>
          </p:sp>
          <p:sp>
            <p:nvSpPr>
              <p:cNvPr id="30777" name="Line 20"/>
              <p:cNvSpPr>
                <a:spLocks noChangeShapeType="1"/>
              </p:cNvSpPr>
              <p:nvPr/>
            </p:nvSpPr>
            <p:spPr bwMode="auto">
              <a:xfrm flipH="1">
                <a:off x="690" y="3859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 sz="1662"/>
              </a:p>
            </p:txBody>
          </p:sp>
        </p:grpSp>
        <p:grpSp>
          <p:nvGrpSpPr>
            <p:cNvPr id="30770" name="Group 21"/>
            <p:cNvGrpSpPr>
              <a:grpSpLocks/>
            </p:cNvGrpSpPr>
            <p:nvPr/>
          </p:nvGrpSpPr>
          <p:grpSpPr bwMode="auto">
            <a:xfrm>
              <a:off x="390" y="2412"/>
              <a:ext cx="416" cy="529"/>
              <a:chOff x="270" y="3483"/>
              <a:chExt cx="288" cy="764"/>
            </a:xfrm>
          </p:grpSpPr>
          <p:sp>
            <p:nvSpPr>
              <p:cNvPr id="30774" name="Line 22"/>
              <p:cNvSpPr>
                <a:spLocks noChangeShapeType="1"/>
              </p:cNvSpPr>
              <p:nvPr/>
            </p:nvSpPr>
            <p:spPr bwMode="auto">
              <a:xfrm>
                <a:off x="270" y="3483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 sz="1662"/>
              </a:p>
            </p:txBody>
          </p:sp>
          <p:sp>
            <p:nvSpPr>
              <p:cNvPr id="30775" name="Line 23"/>
              <p:cNvSpPr>
                <a:spLocks noChangeShapeType="1"/>
              </p:cNvSpPr>
              <p:nvPr/>
            </p:nvSpPr>
            <p:spPr bwMode="auto">
              <a:xfrm flipH="1">
                <a:off x="270" y="3863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 sz="1662"/>
              </a:p>
            </p:txBody>
          </p:sp>
        </p:grpSp>
        <p:sp>
          <p:nvSpPr>
            <p:cNvPr id="30771" name="Rectangle 24"/>
            <p:cNvSpPr>
              <a:spLocks noChangeArrowheads="1"/>
            </p:cNvSpPr>
            <p:nvPr/>
          </p:nvSpPr>
          <p:spPr bwMode="auto">
            <a:xfrm>
              <a:off x="738" y="2515"/>
              <a:ext cx="693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4992" tIns="42497" rIns="84992" bIns="42497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77" dirty="0">
                  <a:solidFill>
                    <a:srgbClr val="008000"/>
                  </a:solidFill>
                </a:rPr>
                <a:t>Design</a:t>
              </a:r>
            </a:p>
          </p:txBody>
        </p:sp>
        <p:sp>
          <p:nvSpPr>
            <p:cNvPr id="30772" name="Rectangle 25"/>
            <p:cNvSpPr>
              <a:spLocks noChangeArrowheads="1"/>
            </p:cNvSpPr>
            <p:nvPr/>
          </p:nvSpPr>
          <p:spPr bwMode="auto">
            <a:xfrm>
              <a:off x="1398" y="2515"/>
              <a:ext cx="763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4992" tIns="42497" rIns="84992" bIns="42497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77" dirty="0">
                  <a:solidFill>
                    <a:srgbClr val="008000"/>
                  </a:solidFill>
                </a:rPr>
                <a:t>Market</a:t>
              </a:r>
            </a:p>
          </p:txBody>
        </p:sp>
        <p:sp>
          <p:nvSpPr>
            <p:cNvPr id="30773" name="Rectangle 26"/>
            <p:cNvSpPr>
              <a:spLocks noChangeArrowheads="1"/>
            </p:cNvSpPr>
            <p:nvPr/>
          </p:nvSpPr>
          <p:spPr bwMode="auto">
            <a:xfrm>
              <a:off x="2130" y="2515"/>
              <a:ext cx="763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4992" tIns="42497" rIns="84992" bIns="42497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77" dirty="0">
                  <a:solidFill>
                    <a:srgbClr val="008000"/>
                  </a:solidFill>
                </a:rPr>
                <a:t>Deliver</a:t>
              </a:r>
            </a:p>
          </p:txBody>
        </p:sp>
      </p:grpSp>
      <p:grpSp>
        <p:nvGrpSpPr>
          <p:cNvPr id="30747" name="Group 39"/>
          <p:cNvGrpSpPr>
            <a:grpSpLocks/>
          </p:cNvGrpSpPr>
          <p:nvPr/>
        </p:nvGrpSpPr>
        <p:grpSpPr bwMode="auto">
          <a:xfrm>
            <a:off x="451339" y="2831123"/>
            <a:ext cx="4054720" cy="663820"/>
            <a:chOff x="390" y="2408"/>
            <a:chExt cx="2427" cy="534"/>
          </a:xfrm>
        </p:grpSpPr>
        <p:sp>
          <p:nvSpPr>
            <p:cNvPr id="30748" name="Line 10"/>
            <p:cNvSpPr>
              <a:spLocks noChangeShapeType="1"/>
            </p:cNvSpPr>
            <p:nvPr/>
          </p:nvSpPr>
          <p:spPr bwMode="auto">
            <a:xfrm>
              <a:off x="390" y="2411"/>
              <a:ext cx="201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662"/>
            </a:p>
          </p:txBody>
        </p:sp>
        <p:sp>
          <p:nvSpPr>
            <p:cNvPr id="30749" name="Line 11"/>
            <p:cNvSpPr>
              <a:spLocks noChangeShapeType="1"/>
            </p:cNvSpPr>
            <p:nvPr/>
          </p:nvSpPr>
          <p:spPr bwMode="auto">
            <a:xfrm>
              <a:off x="390" y="2942"/>
              <a:ext cx="201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662"/>
            </a:p>
          </p:txBody>
        </p:sp>
        <p:grpSp>
          <p:nvGrpSpPr>
            <p:cNvPr id="30750" name="Group 12"/>
            <p:cNvGrpSpPr>
              <a:grpSpLocks/>
            </p:cNvGrpSpPr>
            <p:nvPr/>
          </p:nvGrpSpPr>
          <p:grpSpPr bwMode="auto">
            <a:xfrm>
              <a:off x="2401" y="2411"/>
              <a:ext cx="416" cy="529"/>
              <a:chOff x="1662" y="3481"/>
              <a:chExt cx="288" cy="764"/>
            </a:xfrm>
          </p:grpSpPr>
          <p:sp>
            <p:nvSpPr>
              <p:cNvPr id="30763" name="Line 13"/>
              <p:cNvSpPr>
                <a:spLocks noChangeShapeType="1"/>
              </p:cNvSpPr>
              <p:nvPr/>
            </p:nvSpPr>
            <p:spPr bwMode="auto">
              <a:xfrm>
                <a:off x="1662" y="3481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 sz="1662"/>
              </a:p>
            </p:txBody>
          </p:sp>
          <p:sp>
            <p:nvSpPr>
              <p:cNvPr id="30764" name="Line 14"/>
              <p:cNvSpPr>
                <a:spLocks noChangeShapeType="1"/>
              </p:cNvSpPr>
              <p:nvPr/>
            </p:nvSpPr>
            <p:spPr bwMode="auto">
              <a:xfrm flipH="1">
                <a:off x="1662" y="3861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 sz="1662"/>
              </a:p>
            </p:txBody>
          </p:sp>
        </p:grpSp>
        <p:grpSp>
          <p:nvGrpSpPr>
            <p:cNvPr id="30751" name="Group 15"/>
            <p:cNvGrpSpPr>
              <a:grpSpLocks/>
            </p:cNvGrpSpPr>
            <p:nvPr/>
          </p:nvGrpSpPr>
          <p:grpSpPr bwMode="auto">
            <a:xfrm>
              <a:off x="1742" y="2408"/>
              <a:ext cx="416" cy="529"/>
              <a:chOff x="1206" y="3477"/>
              <a:chExt cx="288" cy="764"/>
            </a:xfrm>
          </p:grpSpPr>
          <p:sp>
            <p:nvSpPr>
              <p:cNvPr id="30761" name="Line 16"/>
              <p:cNvSpPr>
                <a:spLocks noChangeShapeType="1"/>
              </p:cNvSpPr>
              <p:nvPr/>
            </p:nvSpPr>
            <p:spPr bwMode="auto">
              <a:xfrm>
                <a:off x="1206" y="3477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 sz="1662"/>
              </a:p>
            </p:txBody>
          </p:sp>
          <p:sp>
            <p:nvSpPr>
              <p:cNvPr id="30762" name="Line 17"/>
              <p:cNvSpPr>
                <a:spLocks noChangeShapeType="1"/>
              </p:cNvSpPr>
              <p:nvPr/>
            </p:nvSpPr>
            <p:spPr bwMode="auto">
              <a:xfrm flipH="1">
                <a:off x="1206" y="3857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 sz="1662"/>
              </a:p>
            </p:txBody>
          </p:sp>
        </p:grpSp>
        <p:grpSp>
          <p:nvGrpSpPr>
            <p:cNvPr id="30752" name="Group 18"/>
            <p:cNvGrpSpPr>
              <a:grpSpLocks/>
            </p:cNvGrpSpPr>
            <p:nvPr/>
          </p:nvGrpSpPr>
          <p:grpSpPr bwMode="auto">
            <a:xfrm>
              <a:off x="997" y="2409"/>
              <a:ext cx="416" cy="529"/>
              <a:chOff x="690" y="3479"/>
              <a:chExt cx="288" cy="764"/>
            </a:xfrm>
          </p:grpSpPr>
          <p:sp>
            <p:nvSpPr>
              <p:cNvPr id="30759" name="Line 19"/>
              <p:cNvSpPr>
                <a:spLocks noChangeShapeType="1"/>
              </p:cNvSpPr>
              <p:nvPr/>
            </p:nvSpPr>
            <p:spPr bwMode="auto">
              <a:xfrm>
                <a:off x="690" y="3479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 sz="1662"/>
              </a:p>
            </p:txBody>
          </p:sp>
          <p:sp>
            <p:nvSpPr>
              <p:cNvPr id="30760" name="Line 20"/>
              <p:cNvSpPr>
                <a:spLocks noChangeShapeType="1"/>
              </p:cNvSpPr>
              <p:nvPr/>
            </p:nvSpPr>
            <p:spPr bwMode="auto">
              <a:xfrm flipH="1">
                <a:off x="690" y="3859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 sz="1662"/>
              </a:p>
            </p:txBody>
          </p:sp>
        </p:grpSp>
        <p:grpSp>
          <p:nvGrpSpPr>
            <p:cNvPr id="30753" name="Group 21"/>
            <p:cNvGrpSpPr>
              <a:grpSpLocks/>
            </p:cNvGrpSpPr>
            <p:nvPr/>
          </p:nvGrpSpPr>
          <p:grpSpPr bwMode="auto">
            <a:xfrm>
              <a:off x="390" y="2412"/>
              <a:ext cx="416" cy="529"/>
              <a:chOff x="270" y="3483"/>
              <a:chExt cx="288" cy="764"/>
            </a:xfrm>
          </p:grpSpPr>
          <p:sp>
            <p:nvSpPr>
              <p:cNvPr id="30757" name="Line 22"/>
              <p:cNvSpPr>
                <a:spLocks noChangeShapeType="1"/>
              </p:cNvSpPr>
              <p:nvPr/>
            </p:nvSpPr>
            <p:spPr bwMode="auto">
              <a:xfrm>
                <a:off x="270" y="3483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 sz="1662"/>
              </a:p>
            </p:txBody>
          </p:sp>
          <p:sp>
            <p:nvSpPr>
              <p:cNvPr id="30758" name="Line 23"/>
              <p:cNvSpPr>
                <a:spLocks noChangeShapeType="1"/>
              </p:cNvSpPr>
              <p:nvPr/>
            </p:nvSpPr>
            <p:spPr bwMode="auto">
              <a:xfrm flipH="1">
                <a:off x="270" y="3863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 sz="1662"/>
              </a:p>
            </p:txBody>
          </p:sp>
        </p:grpSp>
        <p:sp>
          <p:nvSpPr>
            <p:cNvPr id="30754" name="Rectangle 24"/>
            <p:cNvSpPr>
              <a:spLocks noChangeArrowheads="1"/>
            </p:cNvSpPr>
            <p:nvPr/>
          </p:nvSpPr>
          <p:spPr bwMode="auto">
            <a:xfrm>
              <a:off x="712" y="2455"/>
              <a:ext cx="693" cy="4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4992" tIns="42497" rIns="84992" bIns="42497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77">
                  <a:solidFill>
                    <a:srgbClr val="800000"/>
                  </a:solidFill>
                </a:rPr>
                <a:t>Define problem</a:t>
              </a:r>
            </a:p>
          </p:txBody>
        </p:sp>
        <p:sp>
          <p:nvSpPr>
            <p:cNvPr id="30755" name="Rectangle 25"/>
            <p:cNvSpPr>
              <a:spLocks noChangeArrowheads="1"/>
            </p:cNvSpPr>
            <p:nvPr/>
          </p:nvSpPr>
          <p:spPr bwMode="auto">
            <a:xfrm>
              <a:off x="1372" y="2461"/>
              <a:ext cx="763" cy="4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4992" tIns="42497" rIns="84992" bIns="42497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77">
                  <a:solidFill>
                    <a:srgbClr val="800000"/>
                  </a:solidFill>
                </a:rPr>
                <a:t>Design Research</a:t>
              </a:r>
            </a:p>
          </p:txBody>
        </p:sp>
        <p:sp>
          <p:nvSpPr>
            <p:cNvPr id="30756" name="Rectangle 26"/>
            <p:cNvSpPr>
              <a:spLocks noChangeArrowheads="1"/>
            </p:cNvSpPr>
            <p:nvPr/>
          </p:nvSpPr>
          <p:spPr bwMode="auto">
            <a:xfrm>
              <a:off x="2081" y="2455"/>
              <a:ext cx="642" cy="4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4992" tIns="42497" rIns="84992" bIns="42497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77">
                  <a:solidFill>
                    <a:srgbClr val="800000"/>
                  </a:solidFill>
                </a:rPr>
                <a:t>Complete + Publish</a:t>
              </a:r>
            </a:p>
          </p:txBody>
        </p:sp>
      </p:grpSp>
      <p:grpSp>
        <p:nvGrpSpPr>
          <p:cNvPr id="96" name="Group 21"/>
          <p:cNvGrpSpPr>
            <a:grpSpLocks/>
          </p:cNvGrpSpPr>
          <p:nvPr/>
        </p:nvGrpSpPr>
        <p:grpSpPr bwMode="auto">
          <a:xfrm>
            <a:off x="746609" y="4848496"/>
            <a:ext cx="553915" cy="542922"/>
            <a:chOff x="270" y="3483"/>
            <a:chExt cx="288" cy="764"/>
          </a:xfrm>
        </p:grpSpPr>
        <p:sp>
          <p:nvSpPr>
            <p:cNvPr id="97" name="Line 22"/>
            <p:cNvSpPr>
              <a:spLocks noChangeShapeType="1"/>
            </p:cNvSpPr>
            <p:nvPr/>
          </p:nvSpPr>
          <p:spPr bwMode="auto">
            <a:xfrm>
              <a:off x="270" y="3483"/>
              <a:ext cx="288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662"/>
            </a:p>
          </p:txBody>
        </p:sp>
        <p:sp>
          <p:nvSpPr>
            <p:cNvPr id="98" name="Line 23"/>
            <p:cNvSpPr>
              <a:spLocks noChangeShapeType="1"/>
            </p:cNvSpPr>
            <p:nvPr/>
          </p:nvSpPr>
          <p:spPr bwMode="auto">
            <a:xfrm flipH="1">
              <a:off x="270" y="3863"/>
              <a:ext cx="288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662"/>
            </a:p>
          </p:txBody>
        </p:sp>
      </p:grpSp>
      <p:sp>
        <p:nvSpPr>
          <p:cNvPr id="99" name="Rectangle 24"/>
          <p:cNvSpPr>
            <a:spLocks noChangeArrowheads="1"/>
          </p:cNvSpPr>
          <p:nvPr/>
        </p:nvSpPr>
        <p:spPr bwMode="auto">
          <a:xfrm>
            <a:off x="2030661" y="4968890"/>
            <a:ext cx="926254" cy="313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992" tIns="42497" rIns="84992" bIns="42497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77" dirty="0">
                <a:solidFill>
                  <a:srgbClr val="0000FF"/>
                </a:solidFill>
              </a:rPr>
              <a:t>Design</a:t>
            </a:r>
          </a:p>
        </p:txBody>
      </p:sp>
      <p:sp>
        <p:nvSpPr>
          <p:cNvPr id="100" name="Rectangle 25"/>
          <p:cNvSpPr>
            <a:spLocks noChangeArrowheads="1"/>
          </p:cNvSpPr>
          <p:nvPr/>
        </p:nvSpPr>
        <p:spPr bwMode="auto">
          <a:xfrm>
            <a:off x="1196369" y="4969120"/>
            <a:ext cx="1019815" cy="313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992" tIns="42497" rIns="84992" bIns="42497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77" dirty="0">
                <a:solidFill>
                  <a:srgbClr val="0000FF"/>
                </a:solidFill>
              </a:rPr>
              <a:t>Market</a:t>
            </a:r>
          </a:p>
        </p:txBody>
      </p:sp>
      <p:sp>
        <p:nvSpPr>
          <p:cNvPr id="101" name="Rectangle 25"/>
          <p:cNvSpPr>
            <a:spLocks noChangeArrowheads="1"/>
          </p:cNvSpPr>
          <p:nvPr/>
        </p:nvSpPr>
        <p:spPr bwMode="auto">
          <a:xfrm>
            <a:off x="2856753" y="5004924"/>
            <a:ext cx="1019815" cy="313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992" tIns="42497" rIns="84992" bIns="42497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77" dirty="0">
                <a:solidFill>
                  <a:srgbClr val="0000FF"/>
                </a:solidFill>
              </a:rPr>
              <a:t>Contract</a:t>
            </a:r>
          </a:p>
        </p:txBody>
      </p:sp>
      <p:sp>
        <p:nvSpPr>
          <p:cNvPr id="102" name="Rectangle 26"/>
          <p:cNvSpPr>
            <a:spLocks noChangeArrowheads="1"/>
          </p:cNvSpPr>
          <p:nvPr/>
        </p:nvSpPr>
        <p:spPr bwMode="auto">
          <a:xfrm>
            <a:off x="3866280" y="5009029"/>
            <a:ext cx="1019815" cy="313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992" tIns="42497" rIns="84992" bIns="42497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77" dirty="0">
                <a:solidFill>
                  <a:srgbClr val="0000FF"/>
                </a:solidFill>
              </a:rPr>
              <a:t>Deliver</a:t>
            </a:r>
          </a:p>
        </p:txBody>
      </p:sp>
      <p:sp>
        <p:nvSpPr>
          <p:cNvPr id="103" name="5-Point Star 102"/>
          <p:cNvSpPr/>
          <p:nvPr/>
        </p:nvSpPr>
        <p:spPr bwMode="auto">
          <a:xfrm>
            <a:off x="4843761" y="4819901"/>
            <a:ext cx="664620" cy="540498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 sz="1662">
              <a:ea typeface="ＭＳ Ｐゴシック" charset="0"/>
              <a:cs typeface="ＭＳ Ｐゴシック" charset="0"/>
            </a:endParaRPr>
          </a:p>
        </p:txBody>
      </p:sp>
      <p:sp>
        <p:nvSpPr>
          <p:cNvPr id="104" name="5-Point Star 103"/>
          <p:cNvSpPr/>
          <p:nvPr/>
        </p:nvSpPr>
        <p:spPr bwMode="auto">
          <a:xfrm>
            <a:off x="4040398" y="4209813"/>
            <a:ext cx="664620" cy="540498"/>
          </a:xfrm>
          <a:prstGeom prst="star5">
            <a:avLst/>
          </a:prstGeom>
          <a:solidFill>
            <a:srgbClr val="008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 sz="1662">
              <a:ea typeface="ＭＳ Ｐゴシック" charset="0"/>
              <a:cs typeface="ＭＳ Ｐゴシック" charset="0"/>
            </a:endParaRPr>
          </a:p>
        </p:txBody>
      </p:sp>
      <p:sp>
        <p:nvSpPr>
          <p:cNvPr id="105" name="5-Point Star 104"/>
          <p:cNvSpPr/>
          <p:nvPr/>
        </p:nvSpPr>
        <p:spPr bwMode="auto">
          <a:xfrm>
            <a:off x="4331541" y="3470608"/>
            <a:ext cx="664620" cy="540498"/>
          </a:xfrm>
          <a:prstGeom prst="star5">
            <a:avLst/>
          </a:prstGeom>
          <a:solidFill>
            <a:srgbClr val="BF9B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 sz="1662">
              <a:ea typeface="ＭＳ Ｐゴシック" charset="0"/>
              <a:cs typeface="ＭＳ Ｐゴシック" charset="0"/>
            </a:endParaRPr>
          </a:p>
        </p:txBody>
      </p:sp>
      <p:sp>
        <p:nvSpPr>
          <p:cNvPr id="106" name="5-Point Star 105"/>
          <p:cNvSpPr/>
          <p:nvPr/>
        </p:nvSpPr>
        <p:spPr bwMode="auto">
          <a:xfrm>
            <a:off x="4480457" y="2778717"/>
            <a:ext cx="664620" cy="540498"/>
          </a:xfrm>
          <a:prstGeom prst="star5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 sz="1662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32541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335600" y="587534"/>
            <a:ext cx="7567768" cy="475200"/>
          </a:xfrm>
          <a:noFill/>
        </p:spPr>
        <p:txBody>
          <a:bodyPr vert="horz" lIns="84992" tIns="42497" rIns="84992" bIns="42497" rtlCol="0" anchor="ctr">
            <a:noAutofit/>
          </a:bodyPr>
          <a:lstStyle/>
          <a:p>
            <a:r>
              <a:rPr lang="en-GB" altLang="en-US" dirty="0">
                <a:ea typeface="ＭＳ Ｐゴシック" panose="020B0600070205080204" pitchFamily="34" charset="-128"/>
              </a:rPr>
              <a:t> A value chain for each segment you serve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  <p:grpSp>
        <p:nvGrpSpPr>
          <p:cNvPr id="30723" name="Group 39"/>
          <p:cNvGrpSpPr>
            <a:grpSpLocks/>
          </p:cNvGrpSpPr>
          <p:nvPr/>
        </p:nvGrpSpPr>
        <p:grpSpPr bwMode="auto">
          <a:xfrm>
            <a:off x="983274" y="3546231"/>
            <a:ext cx="3323492" cy="548054"/>
            <a:chOff x="390" y="2408"/>
            <a:chExt cx="2496" cy="534"/>
          </a:xfrm>
        </p:grpSpPr>
        <p:sp>
          <p:nvSpPr>
            <p:cNvPr id="30799" name="Line 10"/>
            <p:cNvSpPr>
              <a:spLocks noChangeShapeType="1"/>
            </p:cNvSpPr>
            <p:nvPr/>
          </p:nvSpPr>
          <p:spPr bwMode="auto">
            <a:xfrm>
              <a:off x="390" y="2411"/>
              <a:ext cx="201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662"/>
            </a:p>
          </p:txBody>
        </p:sp>
        <p:sp>
          <p:nvSpPr>
            <p:cNvPr id="30800" name="Line 11"/>
            <p:cNvSpPr>
              <a:spLocks noChangeShapeType="1"/>
            </p:cNvSpPr>
            <p:nvPr/>
          </p:nvSpPr>
          <p:spPr bwMode="auto">
            <a:xfrm>
              <a:off x="390" y="2942"/>
              <a:ext cx="201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662"/>
            </a:p>
          </p:txBody>
        </p:sp>
        <p:grpSp>
          <p:nvGrpSpPr>
            <p:cNvPr id="30801" name="Group 12"/>
            <p:cNvGrpSpPr>
              <a:grpSpLocks/>
            </p:cNvGrpSpPr>
            <p:nvPr/>
          </p:nvGrpSpPr>
          <p:grpSpPr bwMode="auto">
            <a:xfrm>
              <a:off x="2401" y="2411"/>
              <a:ext cx="416" cy="529"/>
              <a:chOff x="1662" y="3481"/>
              <a:chExt cx="288" cy="764"/>
            </a:xfrm>
          </p:grpSpPr>
          <p:sp>
            <p:nvSpPr>
              <p:cNvPr id="30814" name="Line 13"/>
              <p:cNvSpPr>
                <a:spLocks noChangeShapeType="1"/>
              </p:cNvSpPr>
              <p:nvPr/>
            </p:nvSpPr>
            <p:spPr bwMode="auto">
              <a:xfrm>
                <a:off x="1662" y="3481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 sz="1662"/>
              </a:p>
            </p:txBody>
          </p:sp>
          <p:sp>
            <p:nvSpPr>
              <p:cNvPr id="30815" name="Line 14"/>
              <p:cNvSpPr>
                <a:spLocks noChangeShapeType="1"/>
              </p:cNvSpPr>
              <p:nvPr/>
            </p:nvSpPr>
            <p:spPr bwMode="auto">
              <a:xfrm flipH="1">
                <a:off x="1662" y="3861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 sz="1662"/>
              </a:p>
            </p:txBody>
          </p:sp>
        </p:grpSp>
        <p:grpSp>
          <p:nvGrpSpPr>
            <p:cNvPr id="30802" name="Group 15"/>
            <p:cNvGrpSpPr>
              <a:grpSpLocks/>
            </p:cNvGrpSpPr>
            <p:nvPr/>
          </p:nvGrpSpPr>
          <p:grpSpPr bwMode="auto">
            <a:xfrm>
              <a:off x="1742" y="2408"/>
              <a:ext cx="416" cy="529"/>
              <a:chOff x="1206" y="3477"/>
              <a:chExt cx="288" cy="764"/>
            </a:xfrm>
          </p:grpSpPr>
          <p:sp>
            <p:nvSpPr>
              <p:cNvPr id="30812" name="Line 16"/>
              <p:cNvSpPr>
                <a:spLocks noChangeShapeType="1"/>
              </p:cNvSpPr>
              <p:nvPr/>
            </p:nvSpPr>
            <p:spPr bwMode="auto">
              <a:xfrm>
                <a:off x="1206" y="3477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 sz="1662"/>
              </a:p>
            </p:txBody>
          </p:sp>
          <p:sp>
            <p:nvSpPr>
              <p:cNvPr id="30813" name="Line 17"/>
              <p:cNvSpPr>
                <a:spLocks noChangeShapeType="1"/>
              </p:cNvSpPr>
              <p:nvPr/>
            </p:nvSpPr>
            <p:spPr bwMode="auto">
              <a:xfrm flipH="1">
                <a:off x="1206" y="3857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 sz="1662"/>
              </a:p>
            </p:txBody>
          </p:sp>
        </p:grpSp>
        <p:grpSp>
          <p:nvGrpSpPr>
            <p:cNvPr id="30803" name="Group 18"/>
            <p:cNvGrpSpPr>
              <a:grpSpLocks/>
            </p:cNvGrpSpPr>
            <p:nvPr/>
          </p:nvGrpSpPr>
          <p:grpSpPr bwMode="auto">
            <a:xfrm>
              <a:off x="997" y="2409"/>
              <a:ext cx="416" cy="529"/>
              <a:chOff x="690" y="3479"/>
              <a:chExt cx="288" cy="764"/>
            </a:xfrm>
          </p:grpSpPr>
          <p:sp>
            <p:nvSpPr>
              <p:cNvPr id="30810" name="Line 19"/>
              <p:cNvSpPr>
                <a:spLocks noChangeShapeType="1"/>
              </p:cNvSpPr>
              <p:nvPr/>
            </p:nvSpPr>
            <p:spPr bwMode="auto">
              <a:xfrm>
                <a:off x="690" y="3479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 sz="1662"/>
              </a:p>
            </p:txBody>
          </p:sp>
          <p:sp>
            <p:nvSpPr>
              <p:cNvPr id="30811" name="Line 20"/>
              <p:cNvSpPr>
                <a:spLocks noChangeShapeType="1"/>
              </p:cNvSpPr>
              <p:nvPr/>
            </p:nvSpPr>
            <p:spPr bwMode="auto">
              <a:xfrm flipH="1">
                <a:off x="690" y="3859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 sz="1662"/>
              </a:p>
            </p:txBody>
          </p:sp>
        </p:grpSp>
        <p:grpSp>
          <p:nvGrpSpPr>
            <p:cNvPr id="30804" name="Group 21"/>
            <p:cNvGrpSpPr>
              <a:grpSpLocks/>
            </p:cNvGrpSpPr>
            <p:nvPr/>
          </p:nvGrpSpPr>
          <p:grpSpPr bwMode="auto">
            <a:xfrm>
              <a:off x="390" y="2412"/>
              <a:ext cx="416" cy="529"/>
              <a:chOff x="270" y="3483"/>
              <a:chExt cx="288" cy="764"/>
            </a:xfrm>
          </p:grpSpPr>
          <p:sp>
            <p:nvSpPr>
              <p:cNvPr id="30808" name="Line 22"/>
              <p:cNvSpPr>
                <a:spLocks noChangeShapeType="1"/>
              </p:cNvSpPr>
              <p:nvPr/>
            </p:nvSpPr>
            <p:spPr bwMode="auto">
              <a:xfrm>
                <a:off x="270" y="3483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 sz="1662"/>
              </a:p>
            </p:txBody>
          </p:sp>
          <p:sp>
            <p:nvSpPr>
              <p:cNvPr id="30809" name="Line 23"/>
              <p:cNvSpPr>
                <a:spLocks noChangeShapeType="1"/>
              </p:cNvSpPr>
              <p:nvPr/>
            </p:nvSpPr>
            <p:spPr bwMode="auto">
              <a:xfrm flipH="1">
                <a:off x="270" y="3863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 sz="1662"/>
              </a:p>
            </p:txBody>
          </p:sp>
        </p:grpSp>
        <p:sp>
          <p:nvSpPr>
            <p:cNvPr id="30805" name="Rectangle 24"/>
            <p:cNvSpPr>
              <a:spLocks noChangeArrowheads="1"/>
            </p:cNvSpPr>
            <p:nvPr/>
          </p:nvSpPr>
          <p:spPr bwMode="auto">
            <a:xfrm>
              <a:off x="806" y="2603"/>
              <a:ext cx="693" cy="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4992" tIns="42497" rIns="84992" bIns="42497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77"/>
                <a:t>BUY</a:t>
              </a:r>
            </a:p>
          </p:txBody>
        </p:sp>
        <p:sp>
          <p:nvSpPr>
            <p:cNvPr id="30806" name="Rectangle 25"/>
            <p:cNvSpPr>
              <a:spLocks noChangeArrowheads="1"/>
            </p:cNvSpPr>
            <p:nvPr/>
          </p:nvSpPr>
          <p:spPr bwMode="auto">
            <a:xfrm>
              <a:off x="1372" y="2603"/>
              <a:ext cx="763" cy="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4992" tIns="42497" rIns="84992" bIns="42497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77"/>
                <a:t>MAKE</a:t>
              </a:r>
            </a:p>
          </p:txBody>
        </p:sp>
        <p:sp>
          <p:nvSpPr>
            <p:cNvPr id="30807" name="Rectangle 26"/>
            <p:cNvSpPr>
              <a:spLocks noChangeArrowheads="1"/>
            </p:cNvSpPr>
            <p:nvPr/>
          </p:nvSpPr>
          <p:spPr bwMode="auto">
            <a:xfrm>
              <a:off x="2123" y="2603"/>
              <a:ext cx="763" cy="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4992" tIns="42497" rIns="84992" bIns="42497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77"/>
                <a:t>SELL</a:t>
              </a:r>
            </a:p>
          </p:txBody>
        </p:sp>
      </p:grpSp>
      <p:sp>
        <p:nvSpPr>
          <p:cNvPr id="30724" name="Oval 3"/>
          <p:cNvSpPr>
            <a:spLocks noChangeArrowheads="1"/>
          </p:cNvSpPr>
          <p:nvPr/>
        </p:nvSpPr>
        <p:spPr bwMode="auto">
          <a:xfrm rot="-2880000">
            <a:off x="5453429" y="3245095"/>
            <a:ext cx="600808" cy="625719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662"/>
          </a:p>
        </p:txBody>
      </p:sp>
      <p:sp>
        <p:nvSpPr>
          <p:cNvPr id="30725" name="Oval 4"/>
          <p:cNvSpPr>
            <a:spLocks noChangeArrowheads="1"/>
          </p:cNvSpPr>
          <p:nvPr/>
        </p:nvSpPr>
        <p:spPr bwMode="auto">
          <a:xfrm>
            <a:off x="6006612" y="2875085"/>
            <a:ext cx="1821473" cy="400050"/>
          </a:xfrm>
          <a:prstGeom prst="ellipse">
            <a:avLst/>
          </a:prstGeom>
          <a:solidFill>
            <a:srgbClr val="FE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662"/>
          </a:p>
        </p:txBody>
      </p:sp>
      <p:sp>
        <p:nvSpPr>
          <p:cNvPr id="30726" name="Oval 5"/>
          <p:cNvSpPr>
            <a:spLocks noChangeArrowheads="1"/>
          </p:cNvSpPr>
          <p:nvPr/>
        </p:nvSpPr>
        <p:spPr bwMode="auto">
          <a:xfrm>
            <a:off x="5169877" y="4107474"/>
            <a:ext cx="1055077" cy="718038"/>
          </a:xfrm>
          <a:prstGeom prst="ellipse">
            <a:avLst/>
          </a:prstGeom>
          <a:solidFill>
            <a:srgbClr val="00FC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662"/>
          </a:p>
        </p:txBody>
      </p:sp>
      <p:sp>
        <p:nvSpPr>
          <p:cNvPr id="30727" name="Oval 6"/>
          <p:cNvSpPr>
            <a:spLocks noChangeArrowheads="1"/>
          </p:cNvSpPr>
          <p:nvPr/>
        </p:nvSpPr>
        <p:spPr bwMode="auto">
          <a:xfrm>
            <a:off x="6006612" y="3172558"/>
            <a:ext cx="2132134" cy="1491762"/>
          </a:xfrm>
          <a:prstGeom prst="ellipse">
            <a:avLst/>
          </a:prstGeom>
          <a:solidFill>
            <a:srgbClr val="9B9E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662"/>
          </a:p>
        </p:txBody>
      </p:sp>
      <p:sp>
        <p:nvSpPr>
          <p:cNvPr id="30728" name="Oval 7"/>
          <p:cNvSpPr>
            <a:spLocks noChangeArrowheads="1"/>
          </p:cNvSpPr>
          <p:nvPr/>
        </p:nvSpPr>
        <p:spPr bwMode="auto">
          <a:xfrm>
            <a:off x="5868866" y="4941278"/>
            <a:ext cx="2491154" cy="414704"/>
          </a:xfrm>
          <a:prstGeom prst="ellipse">
            <a:avLst/>
          </a:prstGeom>
          <a:solidFill>
            <a:srgbClr val="9B9E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662"/>
          </a:p>
        </p:txBody>
      </p:sp>
      <p:sp>
        <p:nvSpPr>
          <p:cNvPr id="30729" name="Oval 8"/>
          <p:cNvSpPr>
            <a:spLocks noChangeArrowheads="1"/>
          </p:cNvSpPr>
          <p:nvPr/>
        </p:nvSpPr>
        <p:spPr bwMode="auto">
          <a:xfrm>
            <a:off x="7798777" y="4491405"/>
            <a:ext cx="698989" cy="354623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662"/>
          </a:p>
        </p:txBody>
      </p:sp>
      <p:sp>
        <p:nvSpPr>
          <p:cNvPr id="30730" name="Oval 9"/>
          <p:cNvSpPr>
            <a:spLocks noChangeArrowheads="1"/>
          </p:cNvSpPr>
          <p:nvPr/>
        </p:nvSpPr>
        <p:spPr bwMode="auto">
          <a:xfrm>
            <a:off x="5183066" y="2697774"/>
            <a:ext cx="1415562" cy="354623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662"/>
          </a:p>
        </p:txBody>
      </p:sp>
      <p:sp>
        <p:nvSpPr>
          <p:cNvPr id="30731" name="Rectangle 27"/>
          <p:cNvSpPr>
            <a:spLocks noChangeArrowheads="1"/>
          </p:cNvSpPr>
          <p:nvPr/>
        </p:nvSpPr>
        <p:spPr bwMode="auto">
          <a:xfrm>
            <a:off x="5628543" y="2751992"/>
            <a:ext cx="596411" cy="313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992" tIns="42497" rIns="84992" bIns="42497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77"/>
              <a:t>1</a:t>
            </a:r>
          </a:p>
        </p:txBody>
      </p:sp>
      <p:sp>
        <p:nvSpPr>
          <p:cNvPr id="30732" name="Rectangle 28"/>
          <p:cNvSpPr>
            <a:spLocks noChangeArrowheads="1"/>
          </p:cNvSpPr>
          <p:nvPr/>
        </p:nvSpPr>
        <p:spPr bwMode="auto">
          <a:xfrm>
            <a:off x="6704135" y="2897066"/>
            <a:ext cx="596411" cy="313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992" tIns="42497" rIns="84992" bIns="42497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77"/>
              <a:t>6</a:t>
            </a:r>
          </a:p>
        </p:txBody>
      </p:sp>
      <p:sp>
        <p:nvSpPr>
          <p:cNvPr id="30733" name="Rectangle 29"/>
          <p:cNvSpPr>
            <a:spLocks noChangeArrowheads="1"/>
          </p:cNvSpPr>
          <p:nvPr/>
        </p:nvSpPr>
        <p:spPr bwMode="auto">
          <a:xfrm>
            <a:off x="5508381" y="3443654"/>
            <a:ext cx="597877" cy="313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992" tIns="42497" rIns="84992" bIns="42497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77"/>
              <a:t>5</a:t>
            </a:r>
          </a:p>
        </p:txBody>
      </p:sp>
      <p:sp>
        <p:nvSpPr>
          <p:cNvPr id="30734" name="Rectangle 30"/>
          <p:cNvSpPr>
            <a:spLocks noChangeArrowheads="1"/>
          </p:cNvSpPr>
          <p:nvPr/>
        </p:nvSpPr>
        <p:spPr bwMode="auto">
          <a:xfrm>
            <a:off x="6822831" y="3746989"/>
            <a:ext cx="599343" cy="313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992" tIns="42497" rIns="84992" bIns="42497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77"/>
              <a:t>2</a:t>
            </a:r>
          </a:p>
        </p:txBody>
      </p:sp>
      <p:sp>
        <p:nvSpPr>
          <p:cNvPr id="30735" name="Rectangle 31"/>
          <p:cNvSpPr>
            <a:spLocks noChangeArrowheads="1"/>
          </p:cNvSpPr>
          <p:nvPr/>
        </p:nvSpPr>
        <p:spPr bwMode="auto">
          <a:xfrm>
            <a:off x="8028843" y="4535366"/>
            <a:ext cx="597877" cy="313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992" tIns="42497" rIns="84992" bIns="42497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77"/>
              <a:t>7</a:t>
            </a:r>
          </a:p>
        </p:txBody>
      </p:sp>
      <p:sp>
        <p:nvSpPr>
          <p:cNvPr id="30736" name="Rectangle 32"/>
          <p:cNvSpPr>
            <a:spLocks noChangeArrowheads="1"/>
          </p:cNvSpPr>
          <p:nvPr/>
        </p:nvSpPr>
        <p:spPr bwMode="auto">
          <a:xfrm>
            <a:off x="6698274" y="4969120"/>
            <a:ext cx="599342" cy="313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992" tIns="42497" rIns="84992" bIns="42497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77"/>
              <a:t>3</a:t>
            </a:r>
          </a:p>
        </p:txBody>
      </p:sp>
      <p:sp>
        <p:nvSpPr>
          <p:cNvPr id="30737" name="Rectangle 33"/>
          <p:cNvSpPr>
            <a:spLocks noChangeArrowheads="1"/>
          </p:cNvSpPr>
          <p:nvPr/>
        </p:nvSpPr>
        <p:spPr bwMode="auto">
          <a:xfrm>
            <a:off x="5398477" y="4303835"/>
            <a:ext cx="597877" cy="313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992" tIns="42497" rIns="84992" bIns="42497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77"/>
              <a:t>4</a:t>
            </a:r>
          </a:p>
        </p:txBody>
      </p:sp>
      <p:sp>
        <p:nvSpPr>
          <p:cNvPr id="30738" name="Rectangle 34"/>
          <p:cNvSpPr>
            <a:spLocks noChangeArrowheads="1"/>
          </p:cNvSpPr>
          <p:nvPr/>
        </p:nvSpPr>
        <p:spPr bwMode="auto">
          <a:xfrm>
            <a:off x="1129490" y="1483272"/>
            <a:ext cx="2237171" cy="767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4992" tIns="42497" rIns="84992" bIns="42497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215" dirty="0"/>
              <a:t>How         (value chain)</a:t>
            </a:r>
          </a:p>
        </p:txBody>
      </p:sp>
      <p:sp>
        <p:nvSpPr>
          <p:cNvPr id="30739" name="Rectangle 35"/>
          <p:cNvSpPr>
            <a:spLocks noChangeArrowheads="1"/>
          </p:cNvSpPr>
          <p:nvPr/>
        </p:nvSpPr>
        <p:spPr bwMode="auto">
          <a:xfrm>
            <a:off x="5697415" y="1468527"/>
            <a:ext cx="2725615" cy="767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992" tIns="42497" rIns="84992" bIns="42497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215" dirty="0"/>
              <a:t>To Whom (segments)</a:t>
            </a:r>
          </a:p>
        </p:txBody>
      </p:sp>
      <p:sp>
        <p:nvSpPr>
          <p:cNvPr id="30740" name="Right Arrow 38"/>
          <p:cNvSpPr>
            <a:spLocks noChangeArrowheads="1"/>
          </p:cNvSpPr>
          <p:nvPr/>
        </p:nvSpPr>
        <p:spPr bwMode="auto">
          <a:xfrm>
            <a:off x="3974123" y="4226170"/>
            <a:ext cx="930520" cy="531935"/>
          </a:xfrm>
          <a:prstGeom prst="rightArrow">
            <a:avLst>
              <a:gd name="adj1" fmla="val 50000"/>
              <a:gd name="adj2" fmla="val 49977"/>
            </a:avLst>
          </a:prstGeom>
          <a:solidFill>
            <a:srgbClr val="008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662"/>
          </a:p>
        </p:txBody>
      </p:sp>
      <p:sp>
        <p:nvSpPr>
          <p:cNvPr id="30741" name="Rectangle 35"/>
          <p:cNvSpPr>
            <a:spLocks noChangeArrowheads="1"/>
          </p:cNvSpPr>
          <p:nvPr/>
        </p:nvSpPr>
        <p:spPr bwMode="auto">
          <a:xfrm>
            <a:off x="4118727" y="1481741"/>
            <a:ext cx="1578688" cy="110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4992" tIns="42497" rIns="84992" bIns="42497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215" dirty="0"/>
              <a:t>What (products/services)</a:t>
            </a:r>
          </a:p>
        </p:txBody>
      </p:sp>
      <p:sp>
        <p:nvSpPr>
          <p:cNvPr id="30782" name="Line 10"/>
          <p:cNvSpPr>
            <a:spLocks noChangeShapeType="1"/>
          </p:cNvSpPr>
          <p:nvPr/>
        </p:nvSpPr>
        <p:spPr bwMode="auto">
          <a:xfrm>
            <a:off x="773073" y="4846028"/>
            <a:ext cx="3485779" cy="4850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1662"/>
          </a:p>
        </p:txBody>
      </p:sp>
      <p:sp>
        <p:nvSpPr>
          <p:cNvPr id="30783" name="Line 11"/>
          <p:cNvSpPr>
            <a:spLocks noChangeShapeType="1"/>
          </p:cNvSpPr>
          <p:nvPr/>
        </p:nvSpPr>
        <p:spPr bwMode="auto">
          <a:xfrm>
            <a:off x="746609" y="5391418"/>
            <a:ext cx="3512243" cy="4809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1662"/>
          </a:p>
        </p:txBody>
      </p:sp>
      <p:grpSp>
        <p:nvGrpSpPr>
          <p:cNvPr id="30784" name="Group 12"/>
          <p:cNvGrpSpPr>
            <a:grpSpLocks/>
          </p:cNvGrpSpPr>
          <p:nvPr/>
        </p:nvGrpSpPr>
        <p:grpSpPr bwMode="auto">
          <a:xfrm>
            <a:off x="4258852" y="4894533"/>
            <a:ext cx="553915" cy="542922"/>
            <a:chOff x="1662" y="3481"/>
            <a:chExt cx="288" cy="764"/>
          </a:xfrm>
        </p:grpSpPr>
        <p:sp>
          <p:nvSpPr>
            <p:cNvPr id="30797" name="Line 13"/>
            <p:cNvSpPr>
              <a:spLocks noChangeShapeType="1"/>
            </p:cNvSpPr>
            <p:nvPr/>
          </p:nvSpPr>
          <p:spPr bwMode="auto">
            <a:xfrm>
              <a:off x="1662" y="3481"/>
              <a:ext cx="288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662"/>
            </a:p>
          </p:txBody>
        </p:sp>
        <p:sp>
          <p:nvSpPr>
            <p:cNvPr id="30798" name="Line 14"/>
            <p:cNvSpPr>
              <a:spLocks noChangeShapeType="1"/>
            </p:cNvSpPr>
            <p:nvPr/>
          </p:nvSpPr>
          <p:spPr bwMode="auto">
            <a:xfrm flipH="1">
              <a:off x="1662" y="3861"/>
              <a:ext cx="288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662"/>
            </a:p>
          </p:txBody>
        </p:sp>
      </p:grpSp>
      <p:grpSp>
        <p:nvGrpSpPr>
          <p:cNvPr id="30785" name="Group 15"/>
          <p:cNvGrpSpPr>
            <a:grpSpLocks/>
          </p:cNvGrpSpPr>
          <p:nvPr/>
        </p:nvGrpSpPr>
        <p:grpSpPr bwMode="auto">
          <a:xfrm>
            <a:off x="3381376" y="4891454"/>
            <a:ext cx="553915" cy="542922"/>
            <a:chOff x="1206" y="3477"/>
            <a:chExt cx="288" cy="764"/>
          </a:xfrm>
        </p:grpSpPr>
        <p:sp>
          <p:nvSpPr>
            <p:cNvPr id="30795" name="Line 16"/>
            <p:cNvSpPr>
              <a:spLocks noChangeShapeType="1"/>
            </p:cNvSpPr>
            <p:nvPr/>
          </p:nvSpPr>
          <p:spPr bwMode="auto">
            <a:xfrm>
              <a:off x="1206" y="3477"/>
              <a:ext cx="288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662"/>
            </a:p>
          </p:txBody>
        </p:sp>
        <p:sp>
          <p:nvSpPr>
            <p:cNvPr id="30796" name="Line 17"/>
            <p:cNvSpPr>
              <a:spLocks noChangeShapeType="1"/>
            </p:cNvSpPr>
            <p:nvPr/>
          </p:nvSpPr>
          <p:spPr bwMode="auto">
            <a:xfrm flipH="1">
              <a:off x="1206" y="3857"/>
              <a:ext cx="288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662"/>
            </a:p>
          </p:txBody>
        </p:sp>
      </p:grpSp>
      <p:grpSp>
        <p:nvGrpSpPr>
          <p:cNvPr id="30786" name="Group 18"/>
          <p:cNvGrpSpPr>
            <a:grpSpLocks/>
          </p:cNvGrpSpPr>
          <p:nvPr/>
        </p:nvGrpSpPr>
        <p:grpSpPr bwMode="auto">
          <a:xfrm>
            <a:off x="2389388" y="4892480"/>
            <a:ext cx="553915" cy="542922"/>
            <a:chOff x="690" y="3479"/>
            <a:chExt cx="288" cy="764"/>
          </a:xfrm>
        </p:grpSpPr>
        <p:sp>
          <p:nvSpPr>
            <p:cNvPr id="30793" name="Line 19"/>
            <p:cNvSpPr>
              <a:spLocks noChangeShapeType="1"/>
            </p:cNvSpPr>
            <p:nvPr/>
          </p:nvSpPr>
          <p:spPr bwMode="auto">
            <a:xfrm>
              <a:off x="690" y="3479"/>
              <a:ext cx="288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662"/>
            </a:p>
          </p:txBody>
        </p:sp>
        <p:sp>
          <p:nvSpPr>
            <p:cNvPr id="30794" name="Line 20"/>
            <p:cNvSpPr>
              <a:spLocks noChangeShapeType="1"/>
            </p:cNvSpPr>
            <p:nvPr/>
          </p:nvSpPr>
          <p:spPr bwMode="auto">
            <a:xfrm flipH="1">
              <a:off x="690" y="3859"/>
              <a:ext cx="288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662"/>
            </a:p>
          </p:txBody>
        </p:sp>
      </p:grpSp>
      <p:grpSp>
        <p:nvGrpSpPr>
          <p:cNvPr id="30787" name="Group 21"/>
          <p:cNvGrpSpPr>
            <a:grpSpLocks/>
          </p:cNvGrpSpPr>
          <p:nvPr/>
        </p:nvGrpSpPr>
        <p:grpSpPr bwMode="auto">
          <a:xfrm>
            <a:off x="1581151" y="4895559"/>
            <a:ext cx="553915" cy="542922"/>
            <a:chOff x="270" y="3483"/>
            <a:chExt cx="288" cy="764"/>
          </a:xfrm>
        </p:grpSpPr>
        <p:sp>
          <p:nvSpPr>
            <p:cNvPr id="30791" name="Line 22"/>
            <p:cNvSpPr>
              <a:spLocks noChangeShapeType="1"/>
            </p:cNvSpPr>
            <p:nvPr/>
          </p:nvSpPr>
          <p:spPr bwMode="auto">
            <a:xfrm>
              <a:off x="270" y="3483"/>
              <a:ext cx="288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662"/>
            </a:p>
          </p:txBody>
        </p:sp>
        <p:sp>
          <p:nvSpPr>
            <p:cNvPr id="30792" name="Line 23"/>
            <p:cNvSpPr>
              <a:spLocks noChangeShapeType="1"/>
            </p:cNvSpPr>
            <p:nvPr/>
          </p:nvSpPr>
          <p:spPr bwMode="auto">
            <a:xfrm flipH="1">
              <a:off x="270" y="3863"/>
              <a:ext cx="288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662"/>
            </a:p>
          </p:txBody>
        </p:sp>
      </p:grpSp>
      <p:sp>
        <p:nvSpPr>
          <p:cNvPr id="30743" name="Right Arrow 94"/>
          <p:cNvSpPr>
            <a:spLocks noChangeArrowheads="1"/>
          </p:cNvSpPr>
          <p:nvPr/>
        </p:nvSpPr>
        <p:spPr bwMode="auto">
          <a:xfrm>
            <a:off x="4372708" y="3628293"/>
            <a:ext cx="930520" cy="531935"/>
          </a:xfrm>
          <a:prstGeom prst="rightArrow">
            <a:avLst>
              <a:gd name="adj1" fmla="val 50000"/>
              <a:gd name="adj2" fmla="val 49977"/>
            </a:avLst>
          </a:prstGeom>
          <a:solidFill>
            <a:srgbClr val="3366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662"/>
          </a:p>
        </p:txBody>
      </p:sp>
      <p:sp>
        <p:nvSpPr>
          <p:cNvPr id="30744" name="Right Arrow 95"/>
          <p:cNvSpPr>
            <a:spLocks noChangeArrowheads="1"/>
          </p:cNvSpPr>
          <p:nvPr/>
        </p:nvSpPr>
        <p:spPr bwMode="auto">
          <a:xfrm>
            <a:off x="4506058" y="2963008"/>
            <a:ext cx="930519" cy="531935"/>
          </a:xfrm>
          <a:prstGeom prst="rightArrow">
            <a:avLst>
              <a:gd name="adj1" fmla="val 50000"/>
              <a:gd name="adj2" fmla="val 49977"/>
            </a:avLst>
          </a:prstGeom>
          <a:solidFill>
            <a:srgbClr val="80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662"/>
          </a:p>
        </p:txBody>
      </p:sp>
      <p:sp>
        <p:nvSpPr>
          <p:cNvPr id="30745" name="Right Arrow 96"/>
          <p:cNvSpPr>
            <a:spLocks noChangeArrowheads="1"/>
          </p:cNvSpPr>
          <p:nvPr/>
        </p:nvSpPr>
        <p:spPr bwMode="auto">
          <a:xfrm>
            <a:off x="4904643" y="4891454"/>
            <a:ext cx="930519" cy="531935"/>
          </a:xfrm>
          <a:prstGeom prst="rightArrow">
            <a:avLst>
              <a:gd name="adj1" fmla="val 50000"/>
              <a:gd name="adj2" fmla="val 49977"/>
            </a:avLst>
          </a:prstGeom>
          <a:solidFill>
            <a:srgbClr val="3366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662"/>
          </a:p>
        </p:txBody>
      </p:sp>
      <p:grpSp>
        <p:nvGrpSpPr>
          <p:cNvPr id="30746" name="Group 39"/>
          <p:cNvGrpSpPr>
            <a:grpSpLocks/>
          </p:cNvGrpSpPr>
          <p:nvPr/>
        </p:nvGrpSpPr>
        <p:grpSpPr bwMode="auto">
          <a:xfrm>
            <a:off x="650631" y="4226169"/>
            <a:ext cx="3345474" cy="599343"/>
            <a:chOff x="390" y="2408"/>
            <a:chExt cx="2503" cy="534"/>
          </a:xfrm>
        </p:grpSpPr>
        <p:sp>
          <p:nvSpPr>
            <p:cNvPr id="30765" name="Line 10"/>
            <p:cNvSpPr>
              <a:spLocks noChangeShapeType="1"/>
            </p:cNvSpPr>
            <p:nvPr/>
          </p:nvSpPr>
          <p:spPr bwMode="auto">
            <a:xfrm>
              <a:off x="390" y="2411"/>
              <a:ext cx="201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662"/>
            </a:p>
          </p:txBody>
        </p:sp>
        <p:sp>
          <p:nvSpPr>
            <p:cNvPr id="30766" name="Line 11"/>
            <p:cNvSpPr>
              <a:spLocks noChangeShapeType="1"/>
            </p:cNvSpPr>
            <p:nvPr/>
          </p:nvSpPr>
          <p:spPr bwMode="auto">
            <a:xfrm>
              <a:off x="390" y="2942"/>
              <a:ext cx="201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662"/>
            </a:p>
          </p:txBody>
        </p:sp>
        <p:grpSp>
          <p:nvGrpSpPr>
            <p:cNvPr id="30767" name="Group 12"/>
            <p:cNvGrpSpPr>
              <a:grpSpLocks/>
            </p:cNvGrpSpPr>
            <p:nvPr/>
          </p:nvGrpSpPr>
          <p:grpSpPr bwMode="auto">
            <a:xfrm>
              <a:off x="2401" y="2411"/>
              <a:ext cx="416" cy="529"/>
              <a:chOff x="1662" y="3481"/>
              <a:chExt cx="288" cy="764"/>
            </a:xfrm>
          </p:grpSpPr>
          <p:sp>
            <p:nvSpPr>
              <p:cNvPr id="30780" name="Line 13"/>
              <p:cNvSpPr>
                <a:spLocks noChangeShapeType="1"/>
              </p:cNvSpPr>
              <p:nvPr/>
            </p:nvSpPr>
            <p:spPr bwMode="auto">
              <a:xfrm>
                <a:off x="1662" y="3481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 sz="1662"/>
              </a:p>
            </p:txBody>
          </p:sp>
          <p:sp>
            <p:nvSpPr>
              <p:cNvPr id="30781" name="Line 14"/>
              <p:cNvSpPr>
                <a:spLocks noChangeShapeType="1"/>
              </p:cNvSpPr>
              <p:nvPr/>
            </p:nvSpPr>
            <p:spPr bwMode="auto">
              <a:xfrm flipH="1">
                <a:off x="1662" y="3861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 sz="1662"/>
              </a:p>
            </p:txBody>
          </p:sp>
        </p:grpSp>
        <p:grpSp>
          <p:nvGrpSpPr>
            <p:cNvPr id="30768" name="Group 15"/>
            <p:cNvGrpSpPr>
              <a:grpSpLocks/>
            </p:cNvGrpSpPr>
            <p:nvPr/>
          </p:nvGrpSpPr>
          <p:grpSpPr bwMode="auto">
            <a:xfrm>
              <a:off x="1742" y="2408"/>
              <a:ext cx="416" cy="529"/>
              <a:chOff x="1206" y="3477"/>
              <a:chExt cx="288" cy="764"/>
            </a:xfrm>
          </p:grpSpPr>
          <p:sp>
            <p:nvSpPr>
              <p:cNvPr id="30778" name="Line 16"/>
              <p:cNvSpPr>
                <a:spLocks noChangeShapeType="1"/>
              </p:cNvSpPr>
              <p:nvPr/>
            </p:nvSpPr>
            <p:spPr bwMode="auto">
              <a:xfrm>
                <a:off x="1206" y="3477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 sz="1662"/>
              </a:p>
            </p:txBody>
          </p:sp>
          <p:sp>
            <p:nvSpPr>
              <p:cNvPr id="30779" name="Line 17"/>
              <p:cNvSpPr>
                <a:spLocks noChangeShapeType="1"/>
              </p:cNvSpPr>
              <p:nvPr/>
            </p:nvSpPr>
            <p:spPr bwMode="auto">
              <a:xfrm flipH="1">
                <a:off x="1206" y="3857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 sz="1662"/>
              </a:p>
            </p:txBody>
          </p:sp>
        </p:grpSp>
        <p:grpSp>
          <p:nvGrpSpPr>
            <p:cNvPr id="30769" name="Group 18"/>
            <p:cNvGrpSpPr>
              <a:grpSpLocks/>
            </p:cNvGrpSpPr>
            <p:nvPr/>
          </p:nvGrpSpPr>
          <p:grpSpPr bwMode="auto">
            <a:xfrm>
              <a:off x="997" y="2409"/>
              <a:ext cx="416" cy="529"/>
              <a:chOff x="690" y="3479"/>
              <a:chExt cx="288" cy="764"/>
            </a:xfrm>
          </p:grpSpPr>
          <p:sp>
            <p:nvSpPr>
              <p:cNvPr id="30776" name="Line 19"/>
              <p:cNvSpPr>
                <a:spLocks noChangeShapeType="1"/>
              </p:cNvSpPr>
              <p:nvPr/>
            </p:nvSpPr>
            <p:spPr bwMode="auto">
              <a:xfrm>
                <a:off x="690" y="3479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 sz="1662"/>
              </a:p>
            </p:txBody>
          </p:sp>
          <p:sp>
            <p:nvSpPr>
              <p:cNvPr id="30777" name="Line 20"/>
              <p:cNvSpPr>
                <a:spLocks noChangeShapeType="1"/>
              </p:cNvSpPr>
              <p:nvPr/>
            </p:nvSpPr>
            <p:spPr bwMode="auto">
              <a:xfrm flipH="1">
                <a:off x="690" y="3859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 sz="1662"/>
              </a:p>
            </p:txBody>
          </p:sp>
        </p:grpSp>
        <p:grpSp>
          <p:nvGrpSpPr>
            <p:cNvPr id="30770" name="Group 21"/>
            <p:cNvGrpSpPr>
              <a:grpSpLocks/>
            </p:cNvGrpSpPr>
            <p:nvPr/>
          </p:nvGrpSpPr>
          <p:grpSpPr bwMode="auto">
            <a:xfrm>
              <a:off x="390" y="2412"/>
              <a:ext cx="416" cy="529"/>
              <a:chOff x="270" y="3483"/>
              <a:chExt cx="288" cy="764"/>
            </a:xfrm>
          </p:grpSpPr>
          <p:sp>
            <p:nvSpPr>
              <p:cNvPr id="30774" name="Line 22"/>
              <p:cNvSpPr>
                <a:spLocks noChangeShapeType="1"/>
              </p:cNvSpPr>
              <p:nvPr/>
            </p:nvSpPr>
            <p:spPr bwMode="auto">
              <a:xfrm>
                <a:off x="270" y="3483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 sz="1662"/>
              </a:p>
            </p:txBody>
          </p:sp>
          <p:sp>
            <p:nvSpPr>
              <p:cNvPr id="30775" name="Line 23"/>
              <p:cNvSpPr>
                <a:spLocks noChangeShapeType="1"/>
              </p:cNvSpPr>
              <p:nvPr/>
            </p:nvSpPr>
            <p:spPr bwMode="auto">
              <a:xfrm flipH="1">
                <a:off x="270" y="3863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 sz="1662"/>
              </a:p>
            </p:txBody>
          </p:sp>
        </p:grpSp>
        <p:sp>
          <p:nvSpPr>
            <p:cNvPr id="30771" name="Rectangle 24"/>
            <p:cNvSpPr>
              <a:spLocks noChangeArrowheads="1"/>
            </p:cNvSpPr>
            <p:nvPr/>
          </p:nvSpPr>
          <p:spPr bwMode="auto">
            <a:xfrm>
              <a:off x="738" y="2515"/>
              <a:ext cx="693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4992" tIns="42497" rIns="84992" bIns="42497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77" dirty="0">
                  <a:solidFill>
                    <a:srgbClr val="008000"/>
                  </a:solidFill>
                </a:rPr>
                <a:t>Design</a:t>
              </a:r>
            </a:p>
          </p:txBody>
        </p:sp>
        <p:sp>
          <p:nvSpPr>
            <p:cNvPr id="30772" name="Rectangle 25"/>
            <p:cNvSpPr>
              <a:spLocks noChangeArrowheads="1"/>
            </p:cNvSpPr>
            <p:nvPr/>
          </p:nvSpPr>
          <p:spPr bwMode="auto">
            <a:xfrm>
              <a:off x="1398" y="2515"/>
              <a:ext cx="763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4992" tIns="42497" rIns="84992" bIns="42497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77" dirty="0">
                  <a:solidFill>
                    <a:srgbClr val="008000"/>
                  </a:solidFill>
                </a:rPr>
                <a:t>Market</a:t>
              </a:r>
            </a:p>
          </p:txBody>
        </p:sp>
        <p:sp>
          <p:nvSpPr>
            <p:cNvPr id="30773" name="Rectangle 26"/>
            <p:cNvSpPr>
              <a:spLocks noChangeArrowheads="1"/>
            </p:cNvSpPr>
            <p:nvPr/>
          </p:nvSpPr>
          <p:spPr bwMode="auto">
            <a:xfrm>
              <a:off x="2130" y="2515"/>
              <a:ext cx="763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4992" tIns="42497" rIns="84992" bIns="42497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77" dirty="0">
                  <a:solidFill>
                    <a:srgbClr val="008000"/>
                  </a:solidFill>
                </a:rPr>
                <a:t>Deliver</a:t>
              </a:r>
            </a:p>
          </p:txBody>
        </p:sp>
      </p:grpSp>
      <p:grpSp>
        <p:nvGrpSpPr>
          <p:cNvPr id="30747" name="Group 39"/>
          <p:cNvGrpSpPr>
            <a:grpSpLocks/>
          </p:cNvGrpSpPr>
          <p:nvPr/>
        </p:nvGrpSpPr>
        <p:grpSpPr bwMode="auto">
          <a:xfrm>
            <a:off x="451339" y="2831123"/>
            <a:ext cx="4054720" cy="663820"/>
            <a:chOff x="390" y="2408"/>
            <a:chExt cx="2427" cy="534"/>
          </a:xfrm>
        </p:grpSpPr>
        <p:sp>
          <p:nvSpPr>
            <p:cNvPr id="30748" name="Line 10"/>
            <p:cNvSpPr>
              <a:spLocks noChangeShapeType="1"/>
            </p:cNvSpPr>
            <p:nvPr/>
          </p:nvSpPr>
          <p:spPr bwMode="auto">
            <a:xfrm>
              <a:off x="390" y="2411"/>
              <a:ext cx="201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662"/>
            </a:p>
          </p:txBody>
        </p:sp>
        <p:sp>
          <p:nvSpPr>
            <p:cNvPr id="30749" name="Line 11"/>
            <p:cNvSpPr>
              <a:spLocks noChangeShapeType="1"/>
            </p:cNvSpPr>
            <p:nvPr/>
          </p:nvSpPr>
          <p:spPr bwMode="auto">
            <a:xfrm>
              <a:off x="390" y="2942"/>
              <a:ext cx="201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662"/>
            </a:p>
          </p:txBody>
        </p:sp>
        <p:grpSp>
          <p:nvGrpSpPr>
            <p:cNvPr id="30750" name="Group 12"/>
            <p:cNvGrpSpPr>
              <a:grpSpLocks/>
            </p:cNvGrpSpPr>
            <p:nvPr/>
          </p:nvGrpSpPr>
          <p:grpSpPr bwMode="auto">
            <a:xfrm>
              <a:off x="2401" y="2411"/>
              <a:ext cx="416" cy="529"/>
              <a:chOff x="1662" y="3481"/>
              <a:chExt cx="288" cy="764"/>
            </a:xfrm>
          </p:grpSpPr>
          <p:sp>
            <p:nvSpPr>
              <p:cNvPr id="30763" name="Line 13"/>
              <p:cNvSpPr>
                <a:spLocks noChangeShapeType="1"/>
              </p:cNvSpPr>
              <p:nvPr/>
            </p:nvSpPr>
            <p:spPr bwMode="auto">
              <a:xfrm>
                <a:off x="1662" y="3481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 sz="1662"/>
              </a:p>
            </p:txBody>
          </p:sp>
          <p:sp>
            <p:nvSpPr>
              <p:cNvPr id="30764" name="Line 14"/>
              <p:cNvSpPr>
                <a:spLocks noChangeShapeType="1"/>
              </p:cNvSpPr>
              <p:nvPr/>
            </p:nvSpPr>
            <p:spPr bwMode="auto">
              <a:xfrm flipH="1">
                <a:off x="1662" y="3861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 sz="1662"/>
              </a:p>
            </p:txBody>
          </p:sp>
        </p:grpSp>
        <p:grpSp>
          <p:nvGrpSpPr>
            <p:cNvPr id="30751" name="Group 15"/>
            <p:cNvGrpSpPr>
              <a:grpSpLocks/>
            </p:cNvGrpSpPr>
            <p:nvPr/>
          </p:nvGrpSpPr>
          <p:grpSpPr bwMode="auto">
            <a:xfrm>
              <a:off x="1742" y="2408"/>
              <a:ext cx="416" cy="529"/>
              <a:chOff x="1206" y="3477"/>
              <a:chExt cx="288" cy="764"/>
            </a:xfrm>
          </p:grpSpPr>
          <p:sp>
            <p:nvSpPr>
              <p:cNvPr id="30761" name="Line 16"/>
              <p:cNvSpPr>
                <a:spLocks noChangeShapeType="1"/>
              </p:cNvSpPr>
              <p:nvPr/>
            </p:nvSpPr>
            <p:spPr bwMode="auto">
              <a:xfrm>
                <a:off x="1206" y="3477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 sz="1662"/>
              </a:p>
            </p:txBody>
          </p:sp>
          <p:sp>
            <p:nvSpPr>
              <p:cNvPr id="30762" name="Line 17"/>
              <p:cNvSpPr>
                <a:spLocks noChangeShapeType="1"/>
              </p:cNvSpPr>
              <p:nvPr/>
            </p:nvSpPr>
            <p:spPr bwMode="auto">
              <a:xfrm flipH="1">
                <a:off x="1206" y="3857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 sz="1662"/>
              </a:p>
            </p:txBody>
          </p:sp>
        </p:grpSp>
        <p:grpSp>
          <p:nvGrpSpPr>
            <p:cNvPr id="30752" name="Group 18"/>
            <p:cNvGrpSpPr>
              <a:grpSpLocks/>
            </p:cNvGrpSpPr>
            <p:nvPr/>
          </p:nvGrpSpPr>
          <p:grpSpPr bwMode="auto">
            <a:xfrm>
              <a:off x="997" y="2409"/>
              <a:ext cx="416" cy="529"/>
              <a:chOff x="690" y="3479"/>
              <a:chExt cx="288" cy="764"/>
            </a:xfrm>
          </p:grpSpPr>
          <p:sp>
            <p:nvSpPr>
              <p:cNvPr id="30759" name="Line 19"/>
              <p:cNvSpPr>
                <a:spLocks noChangeShapeType="1"/>
              </p:cNvSpPr>
              <p:nvPr/>
            </p:nvSpPr>
            <p:spPr bwMode="auto">
              <a:xfrm>
                <a:off x="690" y="3479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 sz="1662"/>
              </a:p>
            </p:txBody>
          </p:sp>
          <p:sp>
            <p:nvSpPr>
              <p:cNvPr id="30760" name="Line 20"/>
              <p:cNvSpPr>
                <a:spLocks noChangeShapeType="1"/>
              </p:cNvSpPr>
              <p:nvPr/>
            </p:nvSpPr>
            <p:spPr bwMode="auto">
              <a:xfrm flipH="1">
                <a:off x="690" y="3859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 sz="1662"/>
              </a:p>
            </p:txBody>
          </p:sp>
        </p:grpSp>
        <p:grpSp>
          <p:nvGrpSpPr>
            <p:cNvPr id="30753" name="Group 21"/>
            <p:cNvGrpSpPr>
              <a:grpSpLocks/>
            </p:cNvGrpSpPr>
            <p:nvPr/>
          </p:nvGrpSpPr>
          <p:grpSpPr bwMode="auto">
            <a:xfrm>
              <a:off x="390" y="2412"/>
              <a:ext cx="416" cy="529"/>
              <a:chOff x="270" y="3483"/>
              <a:chExt cx="288" cy="764"/>
            </a:xfrm>
          </p:grpSpPr>
          <p:sp>
            <p:nvSpPr>
              <p:cNvPr id="30757" name="Line 22"/>
              <p:cNvSpPr>
                <a:spLocks noChangeShapeType="1"/>
              </p:cNvSpPr>
              <p:nvPr/>
            </p:nvSpPr>
            <p:spPr bwMode="auto">
              <a:xfrm>
                <a:off x="270" y="3483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 sz="1662"/>
              </a:p>
            </p:txBody>
          </p:sp>
          <p:sp>
            <p:nvSpPr>
              <p:cNvPr id="30758" name="Line 23"/>
              <p:cNvSpPr>
                <a:spLocks noChangeShapeType="1"/>
              </p:cNvSpPr>
              <p:nvPr/>
            </p:nvSpPr>
            <p:spPr bwMode="auto">
              <a:xfrm flipH="1">
                <a:off x="270" y="3863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 sz="1662"/>
              </a:p>
            </p:txBody>
          </p:sp>
        </p:grpSp>
        <p:sp>
          <p:nvSpPr>
            <p:cNvPr id="30754" name="Rectangle 24"/>
            <p:cNvSpPr>
              <a:spLocks noChangeArrowheads="1"/>
            </p:cNvSpPr>
            <p:nvPr/>
          </p:nvSpPr>
          <p:spPr bwMode="auto">
            <a:xfrm>
              <a:off x="712" y="2455"/>
              <a:ext cx="693" cy="4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4992" tIns="42497" rIns="84992" bIns="42497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77">
                  <a:solidFill>
                    <a:srgbClr val="800000"/>
                  </a:solidFill>
                </a:rPr>
                <a:t>Define problem</a:t>
              </a:r>
            </a:p>
          </p:txBody>
        </p:sp>
        <p:sp>
          <p:nvSpPr>
            <p:cNvPr id="30755" name="Rectangle 25"/>
            <p:cNvSpPr>
              <a:spLocks noChangeArrowheads="1"/>
            </p:cNvSpPr>
            <p:nvPr/>
          </p:nvSpPr>
          <p:spPr bwMode="auto">
            <a:xfrm>
              <a:off x="1372" y="2461"/>
              <a:ext cx="763" cy="4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4992" tIns="42497" rIns="84992" bIns="42497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77">
                  <a:solidFill>
                    <a:srgbClr val="800000"/>
                  </a:solidFill>
                </a:rPr>
                <a:t>Design Research</a:t>
              </a:r>
            </a:p>
          </p:txBody>
        </p:sp>
        <p:sp>
          <p:nvSpPr>
            <p:cNvPr id="30756" name="Rectangle 26"/>
            <p:cNvSpPr>
              <a:spLocks noChangeArrowheads="1"/>
            </p:cNvSpPr>
            <p:nvPr/>
          </p:nvSpPr>
          <p:spPr bwMode="auto">
            <a:xfrm>
              <a:off x="2081" y="2455"/>
              <a:ext cx="642" cy="4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4992" tIns="42497" rIns="84992" bIns="42497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77">
                  <a:solidFill>
                    <a:srgbClr val="800000"/>
                  </a:solidFill>
                </a:rPr>
                <a:t>Complete + Publish</a:t>
              </a:r>
            </a:p>
          </p:txBody>
        </p:sp>
      </p:grpSp>
      <p:grpSp>
        <p:nvGrpSpPr>
          <p:cNvPr id="96" name="Group 21"/>
          <p:cNvGrpSpPr>
            <a:grpSpLocks/>
          </p:cNvGrpSpPr>
          <p:nvPr/>
        </p:nvGrpSpPr>
        <p:grpSpPr bwMode="auto">
          <a:xfrm>
            <a:off x="746609" y="4848496"/>
            <a:ext cx="553915" cy="542922"/>
            <a:chOff x="270" y="3483"/>
            <a:chExt cx="288" cy="764"/>
          </a:xfrm>
        </p:grpSpPr>
        <p:sp>
          <p:nvSpPr>
            <p:cNvPr id="97" name="Line 22"/>
            <p:cNvSpPr>
              <a:spLocks noChangeShapeType="1"/>
            </p:cNvSpPr>
            <p:nvPr/>
          </p:nvSpPr>
          <p:spPr bwMode="auto">
            <a:xfrm>
              <a:off x="270" y="3483"/>
              <a:ext cx="288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662"/>
            </a:p>
          </p:txBody>
        </p:sp>
        <p:sp>
          <p:nvSpPr>
            <p:cNvPr id="98" name="Line 23"/>
            <p:cNvSpPr>
              <a:spLocks noChangeShapeType="1"/>
            </p:cNvSpPr>
            <p:nvPr/>
          </p:nvSpPr>
          <p:spPr bwMode="auto">
            <a:xfrm flipH="1">
              <a:off x="270" y="3863"/>
              <a:ext cx="288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 sz="1662"/>
            </a:p>
          </p:txBody>
        </p:sp>
      </p:grpSp>
      <p:sp>
        <p:nvSpPr>
          <p:cNvPr id="99" name="Rectangle 24"/>
          <p:cNvSpPr>
            <a:spLocks noChangeArrowheads="1"/>
          </p:cNvSpPr>
          <p:nvPr/>
        </p:nvSpPr>
        <p:spPr bwMode="auto">
          <a:xfrm>
            <a:off x="2030661" y="4968890"/>
            <a:ext cx="926254" cy="313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992" tIns="42497" rIns="84992" bIns="42497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77" dirty="0">
                <a:solidFill>
                  <a:srgbClr val="0000FF"/>
                </a:solidFill>
              </a:rPr>
              <a:t>Design</a:t>
            </a:r>
          </a:p>
        </p:txBody>
      </p:sp>
      <p:sp>
        <p:nvSpPr>
          <p:cNvPr id="100" name="Rectangle 25"/>
          <p:cNvSpPr>
            <a:spLocks noChangeArrowheads="1"/>
          </p:cNvSpPr>
          <p:nvPr/>
        </p:nvSpPr>
        <p:spPr bwMode="auto">
          <a:xfrm>
            <a:off x="1196369" y="4969120"/>
            <a:ext cx="1019815" cy="313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992" tIns="42497" rIns="84992" bIns="42497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77" dirty="0">
                <a:solidFill>
                  <a:srgbClr val="0000FF"/>
                </a:solidFill>
              </a:rPr>
              <a:t>Market</a:t>
            </a:r>
          </a:p>
        </p:txBody>
      </p:sp>
      <p:sp>
        <p:nvSpPr>
          <p:cNvPr id="101" name="Rectangle 25"/>
          <p:cNvSpPr>
            <a:spLocks noChangeArrowheads="1"/>
          </p:cNvSpPr>
          <p:nvPr/>
        </p:nvSpPr>
        <p:spPr bwMode="auto">
          <a:xfrm>
            <a:off x="2856753" y="5004924"/>
            <a:ext cx="1019815" cy="313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992" tIns="42497" rIns="84992" bIns="42497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77" dirty="0">
                <a:solidFill>
                  <a:srgbClr val="0000FF"/>
                </a:solidFill>
              </a:rPr>
              <a:t>Contract</a:t>
            </a:r>
          </a:p>
        </p:txBody>
      </p:sp>
      <p:sp>
        <p:nvSpPr>
          <p:cNvPr id="102" name="Rectangle 26"/>
          <p:cNvSpPr>
            <a:spLocks noChangeArrowheads="1"/>
          </p:cNvSpPr>
          <p:nvPr/>
        </p:nvSpPr>
        <p:spPr bwMode="auto">
          <a:xfrm>
            <a:off x="3866280" y="5009029"/>
            <a:ext cx="1019815" cy="313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992" tIns="42497" rIns="84992" bIns="42497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77" dirty="0">
                <a:solidFill>
                  <a:srgbClr val="0000FF"/>
                </a:solidFill>
              </a:rPr>
              <a:t>Deliver</a:t>
            </a:r>
          </a:p>
        </p:txBody>
      </p:sp>
    </p:spTree>
    <p:extLst>
      <p:ext uri="{BB962C8B-B14F-4D97-AF65-F5344CB8AC3E}">
        <p14:creationId xmlns:p14="http://schemas.microsoft.com/office/powerpoint/2010/main" val="18222075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Chevron 50"/>
          <p:cNvSpPr>
            <a:spLocks noChangeArrowheads="1"/>
          </p:cNvSpPr>
          <p:nvPr/>
        </p:nvSpPr>
        <p:spPr bwMode="auto">
          <a:xfrm>
            <a:off x="3674184" y="2641143"/>
            <a:ext cx="839788" cy="242888"/>
          </a:xfrm>
          <a:prstGeom prst="chevron">
            <a:avLst>
              <a:gd name="adj" fmla="val 49862"/>
            </a:avLst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 b="1">
              <a:solidFill>
                <a:srgbClr val="737377"/>
              </a:solidFill>
            </a:endParaRPr>
          </a:p>
        </p:txBody>
      </p:sp>
      <p:sp>
        <p:nvSpPr>
          <p:cNvPr id="11267" name="Chevron 5"/>
          <p:cNvSpPr>
            <a:spLocks noChangeArrowheads="1"/>
          </p:cNvSpPr>
          <p:nvPr/>
        </p:nvSpPr>
        <p:spPr bwMode="auto">
          <a:xfrm>
            <a:off x="1978025" y="1845130"/>
            <a:ext cx="839788" cy="484188"/>
          </a:xfrm>
          <a:prstGeom prst="chevron">
            <a:avLst>
              <a:gd name="adj" fmla="val 50025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68" name="Chevron 6"/>
          <p:cNvSpPr>
            <a:spLocks noChangeArrowheads="1"/>
          </p:cNvSpPr>
          <p:nvPr/>
        </p:nvSpPr>
        <p:spPr bwMode="auto">
          <a:xfrm>
            <a:off x="2817813" y="1848305"/>
            <a:ext cx="839787" cy="485775"/>
          </a:xfrm>
          <a:prstGeom prst="chevron">
            <a:avLst>
              <a:gd name="adj" fmla="val 49862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69" name="Chevron 7"/>
          <p:cNvSpPr>
            <a:spLocks noChangeArrowheads="1"/>
          </p:cNvSpPr>
          <p:nvPr/>
        </p:nvSpPr>
        <p:spPr bwMode="auto">
          <a:xfrm>
            <a:off x="4646613" y="1846718"/>
            <a:ext cx="839787" cy="485775"/>
          </a:xfrm>
          <a:prstGeom prst="chevron">
            <a:avLst>
              <a:gd name="adj" fmla="val 49862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70" name="Chevron 8"/>
          <p:cNvSpPr>
            <a:spLocks noChangeArrowheads="1"/>
          </p:cNvSpPr>
          <p:nvPr/>
        </p:nvSpPr>
        <p:spPr bwMode="auto">
          <a:xfrm>
            <a:off x="5486400" y="1845130"/>
            <a:ext cx="839788" cy="484188"/>
          </a:xfrm>
          <a:prstGeom prst="chevron">
            <a:avLst>
              <a:gd name="adj" fmla="val 50025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71" name="Chevron 9"/>
          <p:cNvSpPr>
            <a:spLocks noChangeArrowheads="1"/>
          </p:cNvSpPr>
          <p:nvPr/>
        </p:nvSpPr>
        <p:spPr bwMode="auto">
          <a:xfrm>
            <a:off x="6326188" y="1845130"/>
            <a:ext cx="839787" cy="484188"/>
          </a:xfrm>
          <a:prstGeom prst="chevron">
            <a:avLst>
              <a:gd name="adj" fmla="val 50025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72" name="Chevron 10"/>
          <p:cNvSpPr>
            <a:spLocks noChangeArrowheads="1"/>
          </p:cNvSpPr>
          <p:nvPr/>
        </p:nvSpPr>
        <p:spPr bwMode="auto">
          <a:xfrm>
            <a:off x="7392988" y="1845130"/>
            <a:ext cx="839787" cy="484188"/>
          </a:xfrm>
          <a:prstGeom prst="chevron">
            <a:avLst>
              <a:gd name="adj" fmla="val 50025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73" name="Chevron 11"/>
          <p:cNvSpPr>
            <a:spLocks noChangeArrowheads="1"/>
          </p:cNvSpPr>
          <p:nvPr/>
        </p:nvSpPr>
        <p:spPr bwMode="auto">
          <a:xfrm>
            <a:off x="8232775" y="1846718"/>
            <a:ext cx="839788" cy="485775"/>
          </a:xfrm>
          <a:prstGeom prst="chevron">
            <a:avLst>
              <a:gd name="adj" fmla="val 49862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74" name="Chevron 12"/>
          <p:cNvSpPr>
            <a:spLocks noChangeArrowheads="1"/>
          </p:cNvSpPr>
          <p:nvPr/>
        </p:nvSpPr>
        <p:spPr bwMode="auto">
          <a:xfrm>
            <a:off x="3657600" y="1845130"/>
            <a:ext cx="839788" cy="484188"/>
          </a:xfrm>
          <a:prstGeom prst="chevron">
            <a:avLst>
              <a:gd name="adj" fmla="val 50025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75" name="TextBox 13"/>
          <p:cNvSpPr txBox="1">
            <a:spLocks noChangeArrowheads="1"/>
          </p:cNvSpPr>
          <p:nvPr/>
        </p:nvSpPr>
        <p:spPr bwMode="auto">
          <a:xfrm>
            <a:off x="207963" y="2599868"/>
            <a:ext cx="842962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000" dirty="0"/>
              <a:t>Open courses</a:t>
            </a:r>
          </a:p>
        </p:txBody>
      </p:sp>
      <p:sp>
        <p:nvSpPr>
          <p:cNvPr id="11276" name="TextBox 14"/>
          <p:cNvSpPr txBox="1">
            <a:spLocks noChangeArrowheads="1"/>
          </p:cNvSpPr>
          <p:nvPr/>
        </p:nvSpPr>
        <p:spPr bwMode="auto">
          <a:xfrm>
            <a:off x="214313" y="2975422"/>
            <a:ext cx="8445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000" dirty="0"/>
              <a:t>Tailored</a:t>
            </a:r>
          </a:p>
        </p:txBody>
      </p:sp>
      <p:sp>
        <p:nvSpPr>
          <p:cNvPr id="11277" name="TextBox 15"/>
          <p:cNvSpPr txBox="1">
            <a:spLocks noChangeArrowheads="1"/>
          </p:cNvSpPr>
          <p:nvPr/>
        </p:nvSpPr>
        <p:spPr bwMode="auto">
          <a:xfrm>
            <a:off x="201613" y="3371616"/>
            <a:ext cx="8445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000" dirty="0"/>
              <a:t>Qualifications</a:t>
            </a:r>
          </a:p>
        </p:txBody>
      </p:sp>
      <p:sp>
        <p:nvSpPr>
          <p:cNvPr id="11278" name="TextBox 16"/>
          <p:cNvSpPr txBox="1">
            <a:spLocks noChangeArrowheads="1"/>
          </p:cNvSpPr>
          <p:nvPr/>
        </p:nvSpPr>
        <p:spPr bwMode="auto">
          <a:xfrm>
            <a:off x="220663" y="3747172"/>
            <a:ext cx="827027" cy="897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000" dirty="0"/>
              <a:t>Conferences</a:t>
            </a:r>
          </a:p>
        </p:txBody>
      </p:sp>
      <p:sp>
        <p:nvSpPr>
          <p:cNvPr id="11279" name="TextBox 17"/>
          <p:cNvSpPr txBox="1">
            <a:spLocks noChangeArrowheads="1"/>
          </p:cNvSpPr>
          <p:nvPr/>
        </p:nvSpPr>
        <p:spPr bwMode="auto">
          <a:xfrm>
            <a:off x="220663" y="4103223"/>
            <a:ext cx="828585" cy="897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000" dirty="0"/>
              <a:t>Weddings</a:t>
            </a:r>
          </a:p>
        </p:txBody>
      </p:sp>
      <p:sp>
        <p:nvSpPr>
          <p:cNvPr id="11280" name="TextBox 18"/>
          <p:cNvSpPr txBox="1">
            <a:spLocks noChangeArrowheads="1"/>
          </p:cNvSpPr>
          <p:nvPr/>
        </p:nvSpPr>
        <p:spPr bwMode="auto">
          <a:xfrm>
            <a:off x="239713" y="4481952"/>
            <a:ext cx="828585" cy="897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000" dirty="0"/>
              <a:t>Research</a:t>
            </a:r>
          </a:p>
        </p:txBody>
      </p:sp>
      <p:sp>
        <p:nvSpPr>
          <p:cNvPr id="11284" name="Chevron 36"/>
          <p:cNvSpPr>
            <a:spLocks noChangeArrowheads="1"/>
          </p:cNvSpPr>
          <p:nvPr/>
        </p:nvSpPr>
        <p:spPr bwMode="auto">
          <a:xfrm>
            <a:off x="1836737" y="3054797"/>
            <a:ext cx="839788" cy="242888"/>
          </a:xfrm>
          <a:prstGeom prst="chevron">
            <a:avLst>
              <a:gd name="adj" fmla="val 49862"/>
            </a:avLst>
          </a:prstGeom>
          <a:noFill/>
          <a:ln w="571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85" name="Chevron 37"/>
          <p:cNvSpPr>
            <a:spLocks noChangeArrowheads="1"/>
          </p:cNvSpPr>
          <p:nvPr/>
        </p:nvSpPr>
        <p:spPr bwMode="auto">
          <a:xfrm>
            <a:off x="7315200" y="3427178"/>
            <a:ext cx="839788" cy="242887"/>
          </a:xfrm>
          <a:prstGeom prst="chevron">
            <a:avLst>
              <a:gd name="adj" fmla="val 49862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  <a:effectLst/>
          <a:extLst/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86" name="Chevron 38"/>
          <p:cNvSpPr>
            <a:spLocks noChangeArrowheads="1"/>
          </p:cNvSpPr>
          <p:nvPr/>
        </p:nvSpPr>
        <p:spPr bwMode="auto">
          <a:xfrm>
            <a:off x="4579939" y="3784421"/>
            <a:ext cx="823913" cy="236739"/>
          </a:xfrm>
          <a:prstGeom prst="chevron">
            <a:avLst>
              <a:gd name="adj" fmla="val 50190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  <a:effectLst/>
          <a:extLst/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87" name="Chevron 39"/>
          <p:cNvSpPr>
            <a:spLocks noChangeArrowheads="1"/>
          </p:cNvSpPr>
          <p:nvPr/>
        </p:nvSpPr>
        <p:spPr bwMode="auto">
          <a:xfrm>
            <a:off x="3595689" y="4169898"/>
            <a:ext cx="823912" cy="236739"/>
          </a:xfrm>
          <a:prstGeom prst="chevron">
            <a:avLst>
              <a:gd name="adj" fmla="val 50190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  <a:effectLst/>
          <a:extLst/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91" name="Chevron 43"/>
          <p:cNvSpPr>
            <a:spLocks noChangeArrowheads="1"/>
          </p:cNvSpPr>
          <p:nvPr/>
        </p:nvSpPr>
        <p:spPr bwMode="auto">
          <a:xfrm>
            <a:off x="4603750" y="3034160"/>
            <a:ext cx="839788" cy="242887"/>
          </a:xfrm>
          <a:prstGeom prst="chevron">
            <a:avLst>
              <a:gd name="adj" fmla="val 49862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92" name="Chevron 44"/>
          <p:cNvSpPr>
            <a:spLocks noChangeArrowheads="1"/>
          </p:cNvSpPr>
          <p:nvPr/>
        </p:nvSpPr>
        <p:spPr bwMode="auto">
          <a:xfrm>
            <a:off x="3626998" y="3419241"/>
            <a:ext cx="839788" cy="241300"/>
          </a:xfrm>
          <a:prstGeom prst="chevron">
            <a:avLst>
              <a:gd name="adj" fmla="val 50190"/>
            </a:avLst>
          </a:prstGeom>
          <a:noFill/>
          <a:ln w="57150">
            <a:solidFill>
              <a:srgbClr val="000000"/>
            </a:solidFill>
            <a:round/>
            <a:headEnd/>
            <a:tailEnd/>
          </a:ln>
          <a:effectLst/>
          <a:extLst/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93" name="Chevron 46"/>
          <p:cNvSpPr>
            <a:spLocks noChangeArrowheads="1"/>
          </p:cNvSpPr>
          <p:nvPr/>
        </p:nvSpPr>
        <p:spPr bwMode="auto">
          <a:xfrm>
            <a:off x="4580513" y="4184621"/>
            <a:ext cx="823912" cy="236739"/>
          </a:xfrm>
          <a:prstGeom prst="chevron">
            <a:avLst>
              <a:gd name="adj" fmla="val 50190"/>
            </a:avLst>
          </a:prstGeom>
          <a:solidFill>
            <a:srgbClr val="FFFFFF"/>
          </a:solidFill>
          <a:ln w="38100">
            <a:solidFill>
              <a:srgbClr val="66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94" name="Chevron 47"/>
          <p:cNvSpPr>
            <a:spLocks noChangeArrowheads="1"/>
          </p:cNvSpPr>
          <p:nvPr/>
        </p:nvSpPr>
        <p:spPr bwMode="auto">
          <a:xfrm>
            <a:off x="6342064" y="4548628"/>
            <a:ext cx="823912" cy="238296"/>
          </a:xfrm>
          <a:prstGeom prst="chevron">
            <a:avLst>
              <a:gd name="adj" fmla="val 49862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95" name="Chevron 48"/>
          <p:cNvSpPr>
            <a:spLocks noChangeArrowheads="1"/>
          </p:cNvSpPr>
          <p:nvPr/>
        </p:nvSpPr>
        <p:spPr bwMode="auto">
          <a:xfrm>
            <a:off x="6342063" y="2645906"/>
            <a:ext cx="839787" cy="242887"/>
          </a:xfrm>
          <a:prstGeom prst="chevron">
            <a:avLst>
              <a:gd name="adj" fmla="val 49862"/>
            </a:avLst>
          </a:prstGeom>
          <a:noFill/>
          <a:ln w="38100" cmpd="sng">
            <a:solidFill>
              <a:srgbClr val="66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96" name="Chevron 49"/>
          <p:cNvSpPr>
            <a:spLocks noChangeArrowheads="1"/>
          </p:cNvSpPr>
          <p:nvPr/>
        </p:nvSpPr>
        <p:spPr bwMode="auto">
          <a:xfrm>
            <a:off x="2766438" y="3064757"/>
            <a:ext cx="839788" cy="242888"/>
          </a:xfrm>
          <a:prstGeom prst="chevron">
            <a:avLst>
              <a:gd name="adj" fmla="val 49862"/>
            </a:avLst>
          </a:prstGeom>
          <a:noFill/>
          <a:ln w="57150">
            <a:solidFill>
              <a:srgbClr val="0000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97" name="Chevron 51"/>
          <p:cNvSpPr>
            <a:spLocks noChangeArrowheads="1"/>
          </p:cNvSpPr>
          <p:nvPr/>
        </p:nvSpPr>
        <p:spPr bwMode="auto">
          <a:xfrm>
            <a:off x="6373814" y="3797536"/>
            <a:ext cx="823912" cy="238297"/>
          </a:xfrm>
          <a:prstGeom prst="chevron">
            <a:avLst>
              <a:gd name="adj" fmla="val 49862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  <a:effectLst/>
          <a:extLst/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98" name="Chevron 52"/>
          <p:cNvSpPr>
            <a:spLocks noChangeArrowheads="1"/>
          </p:cNvSpPr>
          <p:nvPr/>
        </p:nvSpPr>
        <p:spPr bwMode="auto">
          <a:xfrm>
            <a:off x="6357939" y="4157199"/>
            <a:ext cx="823912" cy="238296"/>
          </a:xfrm>
          <a:prstGeom prst="chevron">
            <a:avLst>
              <a:gd name="adj" fmla="val 49862"/>
            </a:avLst>
          </a:prstGeom>
          <a:noFill/>
          <a:ln w="571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99" name="Chevron 57"/>
          <p:cNvSpPr>
            <a:spLocks noChangeArrowheads="1"/>
          </p:cNvSpPr>
          <p:nvPr/>
        </p:nvSpPr>
        <p:spPr bwMode="auto">
          <a:xfrm>
            <a:off x="2690814" y="4550214"/>
            <a:ext cx="823912" cy="238297"/>
          </a:xfrm>
          <a:prstGeom prst="chevron">
            <a:avLst>
              <a:gd name="adj" fmla="val 49862"/>
            </a:avLst>
          </a:prstGeom>
          <a:solidFill>
            <a:srgbClr val="FFFFFF"/>
          </a:solidFill>
          <a:ln w="38100">
            <a:solidFill>
              <a:srgbClr val="66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300" name="Chevron 50"/>
          <p:cNvSpPr>
            <a:spLocks noChangeArrowheads="1"/>
          </p:cNvSpPr>
          <p:nvPr/>
        </p:nvSpPr>
        <p:spPr bwMode="auto">
          <a:xfrm>
            <a:off x="2743200" y="2641143"/>
            <a:ext cx="839788" cy="242888"/>
          </a:xfrm>
          <a:prstGeom prst="chevron">
            <a:avLst>
              <a:gd name="adj" fmla="val 49862"/>
            </a:avLst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 b="1">
              <a:solidFill>
                <a:srgbClr val="737377"/>
              </a:solidFill>
            </a:endParaRPr>
          </a:p>
        </p:txBody>
      </p:sp>
      <p:sp>
        <p:nvSpPr>
          <p:cNvPr id="11301" name="Chevron 53"/>
          <p:cNvSpPr>
            <a:spLocks noChangeArrowheads="1"/>
          </p:cNvSpPr>
          <p:nvPr/>
        </p:nvSpPr>
        <p:spPr bwMode="auto">
          <a:xfrm>
            <a:off x="6373814" y="3054797"/>
            <a:ext cx="839788" cy="242888"/>
          </a:xfrm>
          <a:prstGeom prst="chevron">
            <a:avLst>
              <a:gd name="adj" fmla="val 49862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302" name="Chevron 55"/>
          <p:cNvSpPr>
            <a:spLocks noChangeArrowheads="1"/>
          </p:cNvSpPr>
          <p:nvPr/>
        </p:nvSpPr>
        <p:spPr bwMode="auto">
          <a:xfrm>
            <a:off x="3601866" y="3771452"/>
            <a:ext cx="823913" cy="236739"/>
          </a:xfrm>
          <a:prstGeom prst="chevron">
            <a:avLst>
              <a:gd name="adj" fmla="val 50190"/>
            </a:avLst>
          </a:prstGeom>
          <a:noFill/>
          <a:ln w="57150">
            <a:solidFill>
              <a:srgbClr val="0000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310" name="Chevron 69"/>
          <p:cNvSpPr>
            <a:spLocks noChangeArrowheads="1"/>
          </p:cNvSpPr>
          <p:nvPr/>
        </p:nvSpPr>
        <p:spPr bwMode="auto">
          <a:xfrm>
            <a:off x="5462588" y="3043685"/>
            <a:ext cx="839787" cy="241300"/>
          </a:xfrm>
          <a:prstGeom prst="chevron">
            <a:avLst>
              <a:gd name="adj" fmla="val 50190"/>
            </a:avLst>
          </a:prstGeom>
          <a:solidFill>
            <a:srgbClr val="FFFFFF"/>
          </a:solidFill>
          <a:ln w="38100">
            <a:solidFill>
              <a:srgbClr val="66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311" name="Chevron 70"/>
          <p:cNvSpPr>
            <a:spLocks noChangeArrowheads="1"/>
          </p:cNvSpPr>
          <p:nvPr/>
        </p:nvSpPr>
        <p:spPr bwMode="auto">
          <a:xfrm>
            <a:off x="6389689" y="3427178"/>
            <a:ext cx="823913" cy="238297"/>
          </a:xfrm>
          <a:prstGeom prst="chevron">
            <a:avLst>
              <a:gd name="adj" fmla="val 49862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315" name="Chevron 74"/>
          <p:cNvSpPr>
            <a:spLocks noChangeArrowheads="1"/>
          </p:cNvSpPr>
          <p:nvPr/>
        </p:nvSpPr>
        <p:spPr bwMode="auto">
          <a:xfrm>
            <a:off x="7313643" y="4553389"/>
            <a:ext cx="825470" cy="238297"/>
          </a:xfrm>
          <a:prstGeom prst="chevron">
            <a:avLst>
              <a:gd name="adj" fmla="val 49956"/>
            </a:avLst>
          </a:prstGeom>
          <a:solidFill>
            <a:srgbClr val="FFFFFF"/>
          </a:solidFill>
          <a:ln w="57150">
            <a:solidFill>
              <a:srgbClr val="0000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316" name="Chevron 75"/>
          <p:cNvSpPr>
            <a:spLocks noChangeArrowheads="1"/>
          </p:cNvSpPr>
          <p:nvPr/>
        </p:nvSpPr>
        <p:spPr bwMode="auto">
          <a:xfrm>
            <a:off x="7283450" y="2650668"/>
            <a:ext cx="841375" cy="242888"/>
          </a:xfrm>
          <a:prstGeom prst="chevron">
            <a:avLst>
              <a:gd name="adj" fmla="val 49956"/>
            </a:avLst>
          </a:prstGeom>
          <a:solidFill>
            <a:srgbClr val="FFFFFF"/>
          </a:solidFill>
          <a:ln w="38100">
            <a:solidFill>
              <a:srgbClr val="66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317" name="Chevron 76"/>
          <p:cNvSpPr>
            <a:spLocks noChangeArrowheads="1"/>
          </p:cNvSpPr>
          <p:nvPr/>
        </p:nvSpPr>
        <p:spPr bwMode="auto">
          <a:xfrm>
            <a:off x="7307263" y="3043685"/>
            <a:ext cx="839787" cy="241300"/>
          </a:xfrm>
          <a:prstGeom prst="chevron">
            <a:avLst>
              <a:gd name="adj" fmla="val 50190"/>
            </a:avLst>
          </a:prstGeom>
          <a:noFill/>
          <a:ln w="57150">
            <a:solidFill>
              <a:srgbClr val="0000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319" name="Chevron 78"/>
          <p:cNvSpPr>
            <a:spLocks noChangeArrowheads="1"/>
          </p:cNvSpPr>
          <p:nvPr/>
        </p:nvSpPr>
        <p:spPr bwMode="auto">
          <a:xfrm>
            <a:off x="7299325" y="4161960"/>
            <a:ext cx="823913" cy="238297"/>
          </a:xfrm>
          <a:prstGeom prst="chevron">
            <a:avLst>
              <a:gd name="adj" fmla="val 49862"/>
            </a:avLst>
          </a:prstGeom>
          <a:solidFill>
            <a:srgbClr val="FFFFFF"/>
          </a:solidFill>
          <a:ln w="57150">
            <a:solidFill>
              <a:srgbClr val="0000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321" name="Chevron 80"/>
          <p:cNvSpPr>
            <a:spLocks noChangeArrowheads="1"/>
          </p:cNvSpPr>
          <p:nvPr/>
        </p:nvSpPr>
        <p:spPr bwMode="auto">
          <a:xfrm>
            <a:off x="8189913" y="3026222"/>
            <a:ext cx="841375" cy="242888"/>
          </a:xfrm>
          <a:prstGeom prst="chevron">
            <a:avLst>
              <a:gd name="adj" fmla="val 49956"/>
            </a:avLst>
          </a:prstGeom>
          <a:solidFill>
            <a:srgbClr val="FFFFFF"/>
          </a:solidFill>
          <a:ln w="38100">
            <a:solidFill>
              <a:srgbClr val="66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322" name="TextBox 62"/>
          <p:cNvSpPr txBox="1">
            <a:spLocks noChangeArrowheads="1"/>
          </p:cNvSpPr>
          <p:nvPr/>
        </p:nvSpPr>
        <p:spPr bwMode="auto">
          <a:xfrm>
            <a:off x="3835641" y="1303381"/>
            <a:ext cx="3330333" cy="63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000" dirty="0"/>
              <a:t>All Value Chain Steps</a:t>
            </a:r>
          </a:p>
        </p:txBody>
      </p:sp>
      <p:sp>
        <p:nvSpPr>
          <p:cNvPr id="11327" name="Chevron 52"/>
          <p:cNvSpPr>
            <a:spLocks noChangeArrowheads="1"/>
          </p:cNvSpPr>
          <p:nvPr/>
        </p:nvSpPr>
        <p:spPr bwMode="auto">
          <a:xfrm>
            <a:off x="5084459" y="5315348"/>
            <a:ext cx="823912" cy="238296"/>
          </a:xfrm>
          <a:prstGeom prst="chevron">
            <a:avLst>
              <a:gd name="adj" fmla="val 49862"/>
            </a:avLst>
          </a:prstGeom>
          <a:noFill/>
          <a:ln w="571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328" name="TextBox 32"/>
          <p:cNvSpPr txBox="1">
            <a:spLocks noChangeArrowheads="1"/>
          </p:cNvSpPr>
          <p:nvPr/>
        </p:nvSpPr>
        <p:spPr bwMode="auto">
          <a:xfrm>
            <a:off x="6005208" y="5245497"/>
            <a:ext cx="1988915" cy="598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000" dirty="0"/>
              <a:t> Source of advantage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999720" y="1917178"/>
            <a:ext cx="6138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Design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2129329" y="1839284"/>
            <a:ext cx="6884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Build Clients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3835642" y="1931078"/>
            <a:ext cx="6545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Market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824800" y="1875636"/>
            <a:ext cx="66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Quote/Sell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677941" y="1874237"/>
            <a:ext cx="6958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Adjust design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6499065" y="1957562"/>
            <a:ext cx="6060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Admin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7563782" y="1870960"/>
            <a:ext cx="746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Deliver/do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8389426" y="1916267"/>
            <a:ext cx="6831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Follow up</a:t>
            </a:r>
          </a:p>
        </p:txBody>
      </p:sp>
      <p:sp>
        <p:nvSpPr>
          <p:cNvPr id="78" name="Chevron 80"/>
          <p:cNvSpPr>
            <a:spLocks noChangeArrowheads="1"/>
          </p:cNvSpPr>
          <p:nvPr/>
        </p:nvSpPr>
        <p:spPr bwMode="auto">
          <a:xfrm>
            <a:off x="8232775" y="3423379"/>
            <a:ext cx="841375" cy="242888"/>
          </a:xfrm>
          <a:prstGeom prst="chevron">
            <a:avLst>
              <a:gd name="adj" fmla="val 49956"/>
            </a:avLst>
          </a:prstGeom>
          <a:solidFill>
            <a:srgbClr val="FFFFFF"/>
          </a:solidFill>
          <a:ln w="38100">
            <a:solidFill>
              <a:srgbClr val="66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8309807" y="3374180"/>
            <a:ext cx="683137" cy="326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en-US" sz="1200" b="1" dirty="0"/>
              <a:t>Issue </a:t>
            </a:r>
            <a:r>
              <a:rPr lang="en-US" sz="1200" b="1" dirty="0" err="1"/>
              <a:t>qual</a:t>
            </a:r>
            <a:r>
              <a:rPr lang="en-US" sz="1200" b="1" dirty="0"/>
              <a:t> 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4638675" y="4132212"/>
            <a:ext cx="8239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+ design</a:t>
            </a:r>
          </a:p>
        </p:txBody>
      </p:sp>
      <p:sp>
        <p:nvSpPr>
          <p:cNvPr id="82" name="Chevron 78"/>
          <p:cNvSpPr>
            <a:spLocks noChangeArrowheads="1"/>
          </p:cNvSpPr>
          <p:nvPr/>
        </p:nvSpPr>
        <p:spPr bwMode="auto">
          <a:xfrm>
            <a:off x="8232775" y="4558066"/>
            <a:ext cx="823913" cy="238297"/>
          </a:xfrm>
          <a:prstGeom prst="chevron">
            <a:avLst>
              <a:gd name="adj" fmla="val 49862"/>
            </a:avLst>
          </a:prstGeom>
          <a:solidFill>
            <a:srgbClr val="FFFFFF"/>
          </a:solidFill>
          <a:ln w="57150">
            <a:solidFill>
              <a:srgbClr val="0000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8320087" y="4539751"/>
            <a:ext cx="8239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 publish</a:t>
            </a:r>
          </a:p>
        </p:txBody>
      </p:sp>
      <p:sp>
        <p:nvSpPr>
          <p:cNvPr id="89" name="TextBox 62"/>
          <p:cNvSpPr txBox="1">
            <a:spLocks noChangeArrowheads="1"/>
          </p:cNvSpPr>
          <p:nvPr/>
        </p:nvSpPr>
        <p:spPr bwMode="auto">
          <a:xfrm>
            <a:off x="220044" y="2191162"/>
            <a:ext cx="1753738" cy="473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000" u="sng" dirty="0"/>
              <a:t>Segments</a:t>
            </a:r>
          </a:p>
        </p:txBody>
      </p:sp>
      <p:sp>
        <p:nvSpPr>
          <p:cNvPr id="91" name="Chevron 50"/>
          <p:cNvSpPr>
            <a:spLocks noChangeArrowheads="1"/>
          </p:cNvSpPr>
          <p:nvPr/>
        </p:nvSpPr>
        <p:spPr bwMode="auto">
          <a:xfrm>
            <a:off x="7315200" y="2641143"/>
            <a:ext cx="839788" cy="242888"/>
          </a:xfrm>
          <a:prstGeom prst="chevron">
            <a:avLst>
              <a:gd name="adj" fmla="val 49862"/>
            </a:avLst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 b="1">
              <a:solidFill>
                <a:srgbClr val="737377"/>
              </a:solidFill>
            </a:endParaRPr>
          </a:p>
        </p:txBody>
      </p:sp>
      <p:sp>
        <p:nvSpPr>
          <p:cNvPr id="95" name="Rectangle 2"/>
          <p:cNvSpPr>
            <a:spLocks noGrp="1" noChangeArrowheads="1"/>
          </p:cNvSpPr>
          <p:nvPr>
            <p:ph type="title"/>
          </p:nvPr>
        </p:nvSpPr>
        <p:spPr>
          <a:xfrm>
            <a:off x="1335600" y="587534"/>
            <a:ext cx="7567768" cy="475200"/>
          </a:xfrm>
          <a:noFill/>
        </p:spPr>
        <p:txBody>
          <a:bodyPr vert="horz" lIns="84992" tIns="42497" rIns="84992" bIns="42497" rtlCol="0" anchor="ctr">
            <a:noAutofit/>
          </a:bodyPr>
          <a:lstStyle/>
          <a:p>
            <a:r>
              <a:rPr lang="en-GB" altLang="en-US" dirty="0">
                <a:ea typeface="ＭＳ Ｐゴシック" panose="020B0600070205080204" pitchFamily="34" charset="-128"/>
              </a:rPr>
              <a:t> A value chain map comparing segments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283324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Chevron 50"/>
          <p:cNvSpPr>
            <a:spLocks noChangeArrowheads="1"/>
          </p:cNvSpPr>
          <p:nvPr/>
        </p:nvSpPr>
        <p:spPr bwMode="auto">
          <a:xfrm>
            <a:off x="3674184" y="2641143"/>
            <a:ext cx="839788" cy="242888"/>
          </a:xfrm>
          <a:prstGeom prst="chevron">
            <a:avLst>
              <a:gd name="adj" fmla="val 49862"/>
            </a:avLst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 b="1">
              <a:solidFill>
                <a:srgbClr val="737377"/>
              </a:solidFill>
            </a:endParaRPr>
          </a:p>
        </p:txBody>
      </p:sp>
      <p:sp>
        <p:nvSpPr>
          <p:cNvPr id="11267" name="Chevron 5"/>
          <p:cNvSpPr>
            <a:spLocks noChangeArrowheads="1"/>
          </p:cNvSpPr>
          <p:nvPr/>
        </p:nvSpPr>
        <p:spPr bwMode="auto">
          <a:xfrm>
            <a:off x="1978025" y="1845130"/>
            <a:ext cx="839788" cy="484188"/>
          </a:xfrm>
          <a:prstGeom prst="chevron">
            <a:avLst>
              <a:gd name="adj" fmla="val 50025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68" name="Chevron 6"/>
          <p:cNvSpPr>
            <a:spLocks noChangeArrowheads="1"/>
          </p:cNvSpPr>
          <p:nvPr/>
        </p:nvSpPr>
        <p:spPr bwMode="auto">
          <a:xfrm>
            <a:off x="2817813" y="1848305"/>
            <a:ext cx="839787" cy="485775"/>
          </a:xfrm>
          <a:prstGeom prst="chevron">
            <a:avLst>
              <a:gd name="adj" fmla="val 49862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69" name="Chevron 7"/>
          <p:cNvSpPr>
            <a:spLocks noChangeArrowheads="1"/>
          </p:cNvSpPr>
          <p:nvPr/>
        </p:nvSpPr>
        <p:spPr bwMode="auto">
          <a:xfrm>
            <a:off x="4646613" y="1846718"/>
            <a:ext cx="839787" cy="485775"/>
          </a:xfrm>
          <a:prstGeom prst="chevron">
            <a:avLst>
              <a:gd name="adj" fmla="val 49862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70" name="Chevron 8"/>
          <p:cNvSpPr>
            <a:spLocks noChangeArrowheads="1"/>
          </p:cNvSpPr>
          <p:nvPr/>
        </p:nvSpPr>
        <p:spPr bwMode="auto">
          <a:xfrm>
            <a:off x="5486400" y="1845130"/>
            <a:ext cx="839788" cy="484188"/>
          </a:xfrm>
          <a:prstGeom prst="chevron">
            <a:avLst>
              <a:gd name="adj" fmla="val 50025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71" name="Chevron 9"/>
          <p:cNvSpPr>
            <a:spLocks noChangeArrowheads="1"/>
          </p:cNvSpPr>
          <p:nvPr/>
        </p:nvSpPr>
        <p:spPr bwMode="auto">
          <a:xfrm>
            <a:off x="6326188" y="1845130"/>
            <a:ext cx="839787" cy="484188"/>
          </a:xfrm>
          <a:prstGeom prst="chevron">
            <a:avLst>
              <a:gd name="adj" fmla="val 50025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72" name="Chevron 10"/>
          <p:cNvSpPr>
            <a:spLocks noChangeArrowheads="1"/>
          </p:cNvSpPr>
          <p:nvPr/>
        </p:nvSpPr>
        <p:spPr bwMode="auto">
          <a:xfrm>
            <a:off x="7392988" y="1845130"/>
            <a:ext cx="839787" cy="484188"/>
          </a:xfrm>
          <a:prstGeom prst="chevron">
            <a:avLst>
              <a:gd name="adj" fmla="val 50025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73" name="Chevron 11"/>
          <p:cNvSpPr>
            <a:spLocks noChangeArrowheads="1"/>
          </p:cNvSpPr>
          <p:nvPr/>
        </p:nvSpPr>
        <p:spPr bwMode="auto">
          <a:xfrm>
            <a:off x="8232775" y="1846718"/>
            <a:ext cx="839788" cy="485775"/>
          </a:xfrm>
          <a:prstGeom prst="chevron">
            <a:avLst>
              <a:gd name="adj" fmla="val 49862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74" name="Chevron 12"/>
          <p:cNvSpPr>
            <a:spLocks noChangeArrowheads="1"/>
          </p:cNvSpPr>
          <p:nvPr/>
        </p:nvSpPr>
        <p:spPr bwMode="auto">
          <a:xfrm>
            <a:off x="3657600" y="1845130"/>
            <a:ext cx="839788" cy="484188"/>
          </a:xfrm>
          <a:prstGeom prst="chevron">
            <a:avLst>
              <a:gd name="adj" fmla="val 50025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75" name="TextBox 13"/>
          <p:cNvSpPr txBox="1">
            <a:spLocks noChangeArrowheads="1"/>
          </p:cNvSpPr>
          <p:nvPr/>
        </p:nvSpPr>
        <p:spPr bwMode="auto">
          <a:xfrm>
            <a:off x="207963" y="2599868"/>
            <a:ext cx="842962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000" dirty="0"/>
              <a:t>Open courses</a:t>
            </a:r>
          </a:p>
        </p:txBody>
      </p:sp>
      <p:sp>
        <p:nvSpPr>
          <p:cNvPr id="11276" name="TextBox 14"/>
          <p:cNvSpPr txBox="1">
            <a:spLocks noChangeArrowheads="1"/>
          </p:cNvSpPr>
          <p:nvPr/>
        </p:nvSpPr>
        <p:spPr bwMode="auto">
          <a:xfrm>
            <a:off x="214313" y="2975422"/>
            <a:ext cx="8445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000" dirty="0"/>
              <a:t>Tailored</a:t>
            </a:r>
          </a:p>
        </p:txBody>
      </p:sp>
      <p:sp>
        <p:nvSpPr>
          <p:cNvPr id="11277" name="TextBox 15"/>
          <p:cNvSpPr txBox="1">
            <a:spLocks noChangeArrowheads="1"/>
          </p:cNvSpPr>
          <p:nvPr/>
        </p:nvSpPr>
        <p:spPr bwMode="auto">
          <a:xfrm>
            <a:off x="201613" y="3371616"/>
            <a:ext cx="8445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000" dirty="0"/>
              <a:t>Qualifications</a:t>
            </a:r>
          </a:p>
        </p:txBody>
      </p:sp>
      <p:sp>
        <p:nvSpPr>
          <p:cNvPr id="11278" name="TextBox 16"/>
          <p:cNvSpPr txBox="1">
            <a:spLocks noChangeArrowheads="1"/>
          </p:cNvSpPr>
          <p:nvPr/>
        </p:nvSpPr>
        <p:spPr bwMode="auto">
          <a:xfrm>
            <a:off x="220663" y="3747172"/>
            <a:ext cx="827027" cy="897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000" dirty="0"/>
              <a:t>Conferences</a:t>
            </a:r>
          </a:p>
        </p:txBody>
      </p:sp>
      <p:sp>
        <p:nvSpPr>
          <p:cNvPr id="11279" name="TextBox 17"/>
          <p:cNvSpPr txBox="1">
            <a:spLocks noChangeArrowheads="1"/>
          </p:cNvSpPr>
          <p:nvPr/>
        </p:nvSpPr>
        <p:spPr bwMode="auto">
          <a:xfrm>
            <a:off x="220663" y="4103223"/>
            <a:ext cx="828585" cy="897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000" dirty="0"/>
              <a:t>Weddings</a:t>
            </a:r>
          </a:p>
        </p:txBody>
      </p:sp>
      <p:sp>
        <p:nvSpPr>
          <p:cNvPr id="11280" name="TextBox 18"/>
          <p:cNvSpPr txBox="1">
            <a:spLocks noChangeArrowheads="1"/>
          </p:cNvSpPr>
          <p:nvPr/>
        </p:nvSpPr>
        <p:spPr bwMode="auto">
          <a:xfrm>
            <a:off x="239713" y="4481952"/>
            <a:ext cx="828585" cy="897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000" dirty="0"/>
              <a:t>Research</a:t>
            </a:r>
          </a:p>
        </p:txBody>
      </p:sp>
      <p:sp>
        <p:nvSpPr>
          <p:cNvPr id="11284" name="Chevron 36"/>
          <p:cNvSpPr>
            <a:spLocks noChangeArrowheads="1"/>
          </p:cNvSpPr>
          <p:nvPr/>
        </p:nvSpPr>
        <p:spPr bwMode="auto">
          <a:xfrm>
            <a:off x="1836737" y="3054797"/>
            <a:ext cx="839788" cy="242888"/>
          </a:xfrm>
          <a:prstGeom prst="chevron">
            <a:avLst>
              <a:gd name="adj" fmla="val 49862"/>
            </a:avLst>
          </a:prstGeom>
          <a:noFill/>
          <a:ln w="571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85" name="Chevron 37"/>
          <p:cNvSpPr>
            <a:spLocks noChangeArrowheads="1"/>
          </p:cNvSpPr>
          <p:nvPr/>
        </p:nvSpPr>
        <p:spPr bwMode="auto">
          <a:xfrm>
            <a:off x="7315200" y="3427178"/>
            <a:ext cx="839788" cy="242887"/>
          </a:xfrm>
          <a:prstGeom prst="chevron">
            <a:avLst>
              <a:gd name="adj" fmla="val 49862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  <a:effectLst/>
          <a:extLst/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86" name="Chevron 38"/>
          <p:cNvSpPr>
            <a:spLocks noChangeArrowheads="1"/>
          </p:cNvSpPr>
          <p:nvPr/>
        </p:nvSpPr>
        <p:spPr bwMode="auto">
          <a:xfrm>
            <a:off x="4579939" y="3784421"/>
            <a:ext cx="823913" cy="236739"/>
          </a:xfrm>
          <a:prstGeom prst="chevron">
            <a:avLst>
              <a:gd name="adj" fmla="val 50190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  <a:effectLst/>
          <a:extLst/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87" name="Chevron 39"/>
          <p:cNvSpPr>
            <a:spLocks noChangeArrowheads="1"/>
          </p:cNvSpPr>
          <p:nvPr/>
        </p:nvSpPr>
        <p:spPr bwMode="auto">
          <a:xfrm>
            <a:off x="3595689" y="4169898"/>
            <a:ext cx="823912" cy="236739"/>
          </a:xfrm>
          <a:prstGeom prst="chevron">
            <a:avLst>
              <a:gd name="adj" fmla="val 50190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  <a:effectLst/>
          <a:extLst/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91" name="Chevron 43"/>
          <p:cNvSpPr>
            <a:spLocks noChangeArrowheads="1"/>
          </p:cNvSpPr>
          <p:nvPr/>
        </p:nvSpPr>
        <p:spPr bwMode="auto">
          <a:xfrm>
            <a:off x="4603750" y="3034160"/>
            <a:ext cx="839788" cy="242887"/>
          </a:xfrm>
          <a:prstGeom prst="chevron">
            <a:avLst>
              <a:gd name="adj" fmla="val 49862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92" name="Chevron 44"/>
          <p:cNvSpPr>
            <a:spLocks noChangeArrowheads="1"/>
          </p:cNvSpPr>
          <p:nvPr/>
        </p:nvSpPr>
        <p:spPr bwMode="auto">
          <a:xfrm>
            <a:off x="3626998" y="3419241"/>
            <a:ext cx="839788" cy="241300"/>
          </a:xfrm>
          <a:prstGeom prst="chevron">
            <a:avLst>
              <a:gd name="adj" fmla="val 50190"/>
            </a:avLst>
          </a:prstGeom>
          <a:noFill/>
          <a:ln w="57150">
            <a:solidFill>
              <a:srgbClr val="000000"/>
            </a:solidFill>
            <a:round/>
            <a:headEnd/>
            <a:tailEnd/>
          </a:ln>
          <a:effectLst/>
          <a:extLst/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93" name="Chevron 46"/>
          <p:cNvSpPr>
            <a:spLocks noChangeArrowheads="1"/>
          </p:cNvSpPr>
          <p:nvPr/>
        </p:nvSpPr>
        <p:spPr bwMode="auto">
          <a:xfrm>
            <a:off x="4580513" y="4184621"/>
            <a:ext cx="823912" cy="236739"/>
          </a:xfrm>
          <a:prstGeom prst="chevron">
            <a:avLst>
              <a:gd name="adj" fmla="val 50190"/>
            </a:avLst>
          </a:prstGeom>
          <a:solidFill>
            <a:srgbClr val="FFFFFF"/>
          </a:solidFill>
          <a:ln w="38100">
            <a:solidFill>
              <a:srgbClr val="66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94" name="Chevron 47"/>
          <p:cNvSpPr>
            <a:spLocks noChangeArrowheads="1"/>
          </p:cNvSpPr>
          <p:nvPr/>
        </p:nvSpPr>
        <p:spPr bwMode="auto">
          <a:xfrm>
            <a:off x="6342064" y="4548628"/>
            <a:ext cx="823912" cy="238296"/>
          </a:xfrm>
          <a:prstGeom prst="chevron">
            <a:avLst>
              <a:gd name="adj" fmla="val 49862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95" name="Chevron 48"/>
          <p:cNvSpPr>
            <a:spLocks noChangeArrowheads="1"/>
          </p:cNvSpPr>
          <p:nvPr/>
        </p:nvSpPr>
        <p:spPr bwMode="auto">
          <a:xfrm>
            <a:off x="6342063" y="2645906"/>
            <a:ext cx="839787" cy="242887"/>
          </a:xfrm>
          <a:prstGeom prst="chevron">
            <a:avLst>
              <a:gd name="adj" fmla="val 49862"/>
            </a:avLst>
          </a:prstGeom>
          <a:noFill/>
          <a:ln w="38100" cmpd="sng">
            <a:solidFill>
              <a:srgbClr val="66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96" name="Chevron 49"/>
          <p:cNvSpPr>
            <a:spLocks noChangeArrowheads="1"/>
          </p:cNvSpPr>
          <p:nvPr/>
        </p:nvSpPr>
        <p:spPr bwMode="auto">
          <a:xfrm>
            <a:off x="2766438" y="3064757"/>
            <a:ext cx="839788" cy="242888"/>
          </a:xfrm>
          <a:prstGeom prst="chevron">
            <a:avLst>
              <a:gd name="adj" fmla="val 49862"/>
            </a:avLst>
          </a:prstGeom>
          <a:noFill/>
          <a:ln w="57150">
            <a:solidFill>
              <a:srgbClr val="0000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97" name="Chevron 51"/>
          <p:cNvSpPr>
            <a:spLocks noChangeArrowheads="1"/>
          </p:cNvSpPr>
          <p:nvPr/>
        </p:nvSpPr>
        <p:spPr bwMode="auto">
          <a:xfrm>
            <a:off x="6373814" y="3797536"/>
            <a:ext cx="823912" cy="238297"/>
          </a:xfrm>
          <a:prstGeom prst="chevron">
            <a:avLst>
              <a:gd name="adj" fmla="val 49862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  <a:effectLst/>
          <a:extLst/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98" name="Chevron 52"/>
          <p:cNvSpPr>
            <a:spLocks noChangeArrowheads="1"/>
          </p:cNvSpPr>
          <p:nvPr/>
        </p:nvSpPr>
        <p:spPr bwMode="auto">
          <a:xfrm>
            <a:off x="6357939" y="4157199"/>
            <a:ext cx="823912" cy="238296"/>
          </a:xfrm>
          <a:prstGeom prst="chevron">
            <a:avLst>
              <a:gd name="adj" fmla="val 49862"/>
            </a:avLst>
          </a:prstGeom>
          <a:noFill/>
          <a:ln w="571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99" name="Chevron 57"/>
          <p:cNvSpPr>
            <a:spLocks noChangeArrowheads="1"/>
          </p:cNvSpPr>
          <p:nvPr/>
        </p:nvSpPr>
        <p:spPr bwMode="auto">
          <a:xfrm>
            <a:off x="2690814" y="4550214"/>
            <a:ext cx="823912" cy="238297"/>
          </a:xfrm>
          <a:prstGeom prst="chevron">
            <a:avLst>
              <a:gd name="adj" fmla="val 49862"/>
            </a:avLst>
          </a:prstGeom>
          <a:solidFill>
            <a:srgbClr val="FFFFFF"/>
          </a:solidFill>
          <a:ln w="38100">
            <a:solidFill>
              <a:srgbClr val="66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300" name="Chevron 50"/>
          <p:cNvSpPr>
            <a:spLocks noChangeArrowheads="1"/>
          </p:cNvSpPr>
          <p:nvPr/>
        </p:nvSpPr>
        <p:spPr bwMode="auto">
          <a:xfrm>
            <a:off x="2743200" y="2641143"/>
            <a:ext cx="839788" cy="242888"/>
          </a:xfrm>
          <a:prstGeom prst="chevron">
            <a:avLst>
              <a:gd name="adj" fmla="val 49862"/>
            </a:avLst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 b="1">
              <a:solidFill>
                <a:srgbClr val="737377"/>
              </a:solidFill>
            </a:endParaRPr>
          </a:p>
        </p:txBody>
      </p:sp>
      <p:sp>
        <p:nvSpPr>
          <p:cNvPr id="11301" name="Chevron 53"/>
          <p:cNvSpPr>
            <a:spLocks noChangeArrowheads="1"/>
          </p:cNvSpPr>
          <p:nvPr/>
        </p:nvSpPr>
        <p:spPr bwMode="auto">
          <a:xfrm>
            <a:off x="6373814" y="3054797"/>
            <a:ext cx="839788" cy="242888"/>
          </a:xfrm>
          <a:prstGeom prst="chevron">
            <a:avLst>
              <a:gd name="adj" fmla="val 49862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302" name="Chevron 55"/>
          <p:cNvSpPr>
            <a:spLocks noChangeArrowheads="1"/>
          </p:cNvSpPr>
          <p:nvPr/>
        </p:nvSpPr>
        <p:spPr bwMode="auto">
          <a:xfrm>
            <a:off x="3601866" y="3771452"/>
            <a:ext cx="823913" cy="236739"/>
          </a:xfrm>
          <a:prstGeom prst="chevron">
            <a:avLst>
              <a:gd name="adj" fmla="val 50190"/>
            </a:avLst>
          </a:prstGeom>
          <a:noFill/>
          <a:ln w="57150">
            <a:solidFill>
              <a:srgbClr val="0000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310" name="Chevron 69"/>
          <p:cNvSpPr>
            <a:spLocks noChangeArrowheads="1"/>
          </p:cNvSpPr>
          <p:nvPr/>
        </p:nvSpPr>
        <p:spPr bwMode="auto">
          <a:xfrm>
            <a:off x="5462588" y="3043685"/>
            <a:ext cx="839787" cy="241300"/>
          </a:xfrm>
          <a:prstGeom prst="chevron">
            <a:avLst>
              <a:gd name="adj" fmla="val 50190"/>
            </a:avLst>
          </a:prstGeom>
          <a:solidFill>
            <a:srgbClr val="FFFFFF"/>
          </a:solidFill>
          <a:ln w="38100">
            <a:solidFill>
              <a:srgbClr val="66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311" name="Chevron 70"/>
          <p:cNvSpPr>
            <a:spLocks noChangeArrowheads="1"/>
          </p:cNvSpPr>
          <p:nvPr/>
        </p:nvSpPr>
        <p:spPr bwMode="auto">
          <a:xfrm>
            <a:off x="6389689" y="3427178"/>
            <a:ext cx="823913" cy="238297"/>
          </a:xfrm>
          <a:prstGeom prst="chevron">
            <a:avLst>
              <a:gd name="adj" fmla="val 49862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315" name="Chevron 74"/>
          <p:cNvSpPr>
            <a:spLocks noChangeArrowheads="1"/>
          </p:cNvSpPr>
          <p:nvPr/>
        </p:nvSpPr>
        <p:spPr bwMode="auto">
          <a:xfrm>
            <a:off x="7313643" y="4553389"/>
            <a:ext cx="825470" cy="238297"/>
          </a:xfrm>
          <a:prstGeom prst="chevron">
            <a:avLst>
              <a:gd name="adj" fmla="val 49956"/>
            </a:avLst>
          </a:prstGeom>
          <a:solidFill>
            <a:srgbClr val="FFFFFF"/>
          </a:solidFill>
          <a:ln w="57150">
            <a:solidFill>
              <a:srgbClr val="0000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316" name="Chevron 75"/>
          <p:cNvSpPr>
            <a:spLocks noChangeArrowheads="1"/>
          </p:cNvSpPr>
          <p:nvPr/>
        </p:nvSpPr>
        <p:spPr bwMode="auto">
          <a:xfrm>
            <a:off x="7283450" y="2650668"/>
            <a:ext cx="841375" cy="242888"/>
          </a:xfrm>
          <a:prstGeom prst="chevron">
            <a:avLst>
              <a:gd name="adj" fmla="val 49956"/>
            </a:avLst>
          </a:prstGeom>
          <a:solidFill>
            <a:srgbClr val="FFFFFF"/>
          </a:solidFill>
          <a:ln w="38100">
            <a:solidFill>
              <a:srgbClr val="66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317" name="Chevron 76"/>
          <p:cNvSpPr>
            <a:spLocks noChangeArrowheads="1"/>
          </p:cNvSpPr>
          <p:nvPr/>
        </p:nvSpPr>
        <p:spPr bwMode="auto">
          <a:xfrm>
            <a:off x="7307263" y="3043685"/>
            <a:ext cx="839787" cy="241300"/>
          </a:xfrm>
          <a:prstGeom prst="chevron">
            <a:avLst>
              <a:gd name="adj" fmla="val 50190"/>
            </a:avLst>
          </a:prstGeom>
          <a:noFill/>
          <a:ln w="57150">
            <a:solidFill>
              <a:srgbClr val="0000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319" name="Chevron 78"/>
          <p:cNvSpPr>
            <a:spLocks noChangeArrowheads="1"/>
          </p:cNvSpPr>
          <p:nvPr/>
        </p:nvSpPr>
        <p:spPr bwMode="auto">
          <a:xfrm>
            <a:off x="7299325" y="4161960"/>
            <a:ext cx="823913" cy="238297"/>
          </a:xfrm>
          <a:prstGeom prst="chevron">
            <a:avLst>
              <a:gd name="adj" fmla="val 49862"/>
            </a:avLst>
          </a:prstGeom>
          <a:solidFill>
            <a:srgbClr val="FFFFFF"/>
          </a:solidFill>
          <a:ln w="57150">
            <a:solidFill>
              <a:srgbClr val="0000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321" name="Chevron 80"/>
          <p:cNvSpPr>
            <a:spLocks noChangeArrowheads="1"/>
          </p:cNvSpPr>
          <p:nvPr/>
        </p:nvSpPr>
        <p:spPr bwMode="auto">
          <a:xfrm>
            <a:off x="8189913" y="3026222"/>
            <a:ext cx="841375" cy="242888"/>
          </a:xfrm>
          <a:prstGeom prst="chevron">
            <a:avLst>
              <a:gd name="adj" fmla="val 49956"/>
            </a:avLst>
          </a:prstGeom>
          <a:solidFill>
            <a:srgbClr val="FFFFFF"/>
          </a:solidFill>
          <a:ln w="38100">
            <a:solidFill>
              <a:srgbClr val="66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322" name="TextBox 62"/>
          <p:cNvSpPr txBox="1">
            <a:spLocks noChangeArrowheads="1"/>
          </p:cNvSpPr>
          <p:nvPr/>
        </p:nvSpPr>
        <p:spPr bwMode="auto">
          <a:xfrm>
            <a:off x="3835641" y="1303381"/>
            <a:ext cx="3330333" cy="63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000" dirty="0"/>
              <a:t>All Value Chain Steps</a:t>
            </a:r>
          </a:p>
        </p:txBody>
      </p:sp>
      <p:sp>
        <p:nvSpPr>
          <p:cNvPr id="11327" name="Chevron 52"/>
          <p:cNvSpPr>
            <a:spLocks noChangeArrowheads="1"/>
          </p:cNvSpPr>
          <p:nvPr/>
        </p:nvSpPr>
        <p:spPr bwMode="auto">
          <a:xfrm>
            <a:off x="5084459" y="5315348"/>
            <a:ext cx="823912" cy="238296"/>
          </a:xfrm>
          <a:prstGeom prst="chevron">
            <a:avLst>
              <a:gd name="adj" fmla="val 49862"/>
            </a:avLst>
          </a:prstGeom>
          <a:noFill/>
          <a:ln w="571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328" name="TextBox 32"/>
          <p:cNvSpPr txBox="1">
            <a:spLocks noChangeArrowheads="1"/>
          </p:cNvSpPr>
          <p:nvPr/>
        </p:nvSpPr>
        <p:spPr bwMode="auto">
          <a:xfrm>
            <a:off x="6005208" y="5245497"/>
            <a:ext cx="1988915" cy="598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000" dirty="0"/>
              <a:t> Source of advantage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568782" y="5471850"/>
            <a:ext cx="48410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630972" y="2786325"/>
            <a:ext cx="48410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749406" y="3069272"/>
            <a:ext cx="48410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3832976" y="2312620"/>
            <a:ext cx="48410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70" name="TextBox 32"/>
          <p:cNvSpPr txBox="1">
            <a:spLocks noChangeArrowheads="1"/>
          </p:cNvSpPr>
          <p:nvPr/>
        </p:nvSpPr>
        <p:spPr bwMode="auto">
          <a:xfrm>
            <a:off x="6044104" y="5671513"/>
            <a:ext cx="1988915" cy="598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000" dirty="0"/>
              <a:t> Problem/Opportunity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999720" y="1917178"/>
            <a:ext cx="6138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Design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2129329" y="1839284"/>
            <a:ext cx="6884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Build Clients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3835642" y="1931078"/>
            <a:ext cx="6545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Market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824800" y="1875636"/>
            <a:ext cx="66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Quote/Sell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677941" y="1874237"/>
            <a:ext cx="6958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Adjust design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6499065" y="1957562"/>
            <a:ext cx="6060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Admin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7563782" y="1870960"/>
            <a:ext cx="746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Deliver/do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8389426" y="1916267"/>
            <a:ext cx="6831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Follow up</a:t>
            </a:r>
          </a:p>
        </p:txBody>
      </p:sp>
      <p:sp>
        <p:nvSpPr>
          <p:cNvPr id="78" name="Chevron 80"/>
          <p:cNvSpPr>
            <a:spLocks noChangeArrowheads="1"/>
          </p:cNvSpPr>
          <p:nvPr/>
        </p:nvSpPr>
        <p:spPr bwMode="auto">
          <a:xfrm>
            <a:off x="8232775" y="3423379"/>
            <a:ext cx="841375" cy="242888"/>
          </a:xfrm>
          <a:prstGeom prst="chevron">
            <a:avLst>
              <a:gd name="adj" fmla="val 49956"/>
            </a:avLst>
          </a:prstGeom>
          <a:solidFill>
            <a:srgbClr val="FFFFFF"/>
          </a:solidFill>
          <a:ln w="38100">
            <a:solidFill>
              <a:srgbClr val="66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8309807" y="3374180"/>
            <a:ext cx="683137" cy="326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en-US" sz="1200" b="1" dirty="0"/>
              <a:t>Issue </a:t>
            </a:r>
            <a:r>
              <a:rPr lang="en-US" sz="1200" b="1" dirty="0" err="1"/>
              <a:t>qual</a:t>
            </a:r>
            <a:r>
              <a:rPr lang="en-US" sz="1200" b="1" dirty="0"/>
              <a:t> 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4638675" y="4132212"/>
            <a:ext cx="8239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+ design</a:t>
            </a:r>
          </a:p>
        </p:txBody>
      </p:sp>
      <p:sp>
        <p:nvSpPr>
          <p:cNvPr id="82" name="Chevron 78"/>
          <p:cNvSpPr>
            <a:spLocks noChangeArrowheads="1"/>
          </p:cNvSpPr>
          <p:nvPr/>
        </p:nvSpPr>
        <p:spPr bwMode="auto">
          <a:xfrm>
            <a:off x="8232775" y="4558066"/>
            <a:ext cx="823913" cy="238297"/>
          </a:xfrm>
          <a:prstGeom prst="chevron">
            <a:avLst>
              <a:gd name="adj" fmla="val 49862"/>
            </a:avLst>
          </a:prstGeom>
          <a:solidFill>
            <a:srgbClr val="FFFFFF"/>
          </a:solidFill>
          <a:ln w="57150">
            <a:solidFill>
              <a:srgbClr val="0000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8320087" y="4539751"/>
            <a:ext cx="8239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 publish</a:t>
            </a:r>
          </a:p>
        </p:txBody>
      </p:sp>
      <p:sp>
        <p:nvSpPr>
          <p:cNvPr id="89" name="TextBox 62"/>
          <p:cNvSpPr txBox="1">
            <a:spLocks noChangeArrowheads="1"/>
          </p:cNvSpPr>
          <p:nvPr/>
        </p:nvSpPr>
        <p:spPr bwMode="auto">
          <a:xfrm>
            <a:off x="220044" y="2191162"/>
            <a:ext cx="1753738" cy="473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000" u="sng" dirty="0"/>
              <a:t>Segments</a:t>
            </a:r>
          </a:p>
        </p:txBody>
      </p:sp>
      <p:sp>
        <p:nvSpPr>
          <p:cNvPr id="91" name="Chevron 50"/>
          <p:cNvSpPr>
            <a:spLocks noChangeArrowheads="1"/>
          </p:cNvSpPr>
          <p:nvPr/>
        </p:nvSpPr>
        <p:spPr bwMode="auto">
          <a:xfrm>
            <a:off x="7315200" y="2641143"/>
            <a:ext cx="839788" cy="242888"/>
          </a:xfrm>
          <a:prstGeom prst="chevron">
            <a:avLst>
              <a:gd name="adj" fmla="val 49862"/>
            </a:avLst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 b="1">
              <a:solidFill>
                <a:srgbClr val="737377"/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1973782" y="2687567"/>
            <a:ext cx="48410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7432144" y="4193936"/>
            <a:ext cx="48410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8394674" y="4132740"/>
            <a:ext cx="48410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95" name="Rectangle 2"/>
          <p:cNvSpPr>
            <a:spLocks noGrp="1" noChangeArrowheads="1"/>
          </p:cNvSpPr>
          <p:nvPr>
            <p:ph type="title"/>
          </p:nvPr>
        </p:nvSpPr>
        <p:spPr>
          <a:xfrm>
            <a:off x="1335600" y="587534"/>
            <a:ext cx="7567768" cy="475200"/>
          </a:xfrm>
          <a:noFill/>
        </p:spPr>
        <p:txBody>
          <a:bodyPr vert="horz" lIns="84992" tIns="42497" rIns="84992" bIns="42497" rtlCol="0" anchor="ctr">
            <a:noAutofit/>
          </a:bodyPr>
          <a:lstStyle/>
          <a:p>
            <a:r>
              <a:rPr lang="en-GB" altLang="en-US" dirty="0">
                <a:ea typeface="ＭＳ Ｐゴシック" panose="020B0600070205080204" pitchFamily="34" charset="-128"/>
              </a:rPr>
              <a:t> A value chain map comparing segments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1095488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Chevron 50"/>
          <p:cNvSpPr>
            <a:spLocks noChangeArrowheads="1"/>
          </p:cNvSpPr>
          <p:nvPr/>
        </p:nvSpPr>
        <p:spPr bwMode="auto">
          <a:xfrm>
            <a:off x="3674184" y="2641143"/>
            <a:ext cx="839788" cy="242888"/>
          </a:xfrm>
          <a:prstGeom prst="chevron">
            <a:avLst>
              <a:gd name="adj" fmla="val 49862"/>
            </a:avLst>
          </a:prstGeom>
          <a:solidFill>
            <a:schemeClr val="accent2"/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 b="1">
              <a:solidFill>
                <a:srgbClr val="737377"/>
              </a:solidFill>
            </a:endParaRPr>
          </a:p>
        </p:txBody>
      </p:sp>
      <p:sp>
        <p:nvSpPr>
          <p:cNvPr id="11267" name="Chevron 5"/>
          <p:cNvSpPr>
            <a:spLocks noChangeArrowheads="1"/>
          </p:cNvSpPr>
          <p:nvPr/>
        </p:nvSpPr>
        <p:spPr bwMode="auto">
          <a:xfrm>
            <a:off x="1978025" y="1845130"/>
            <a:ext cx="839788" cy="484188"/>
          </a:xfrm>
          <a:prstGeom prst="chevron">
            <a:avLst>
              <a:gd name="adj" fmla="val 50025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68" name="Chevron 6"/>
          <p:cNvSpPr>
            <a:spLocks noChangeArrowheads="1"/>
          </p:cNvSpPr>
          <p:nvPr/>
        </p:nvSpPr>
        <p:spPr bwMode="auto">
          <a:xfrm>
            <a:off x="2817813" y="1848305"/>
            <a:ext cx="839787" cy="485775"/>
          </a:xfrm>
          <a:prstGeom prst="chevron">
            <a:avLst>
              <a:gd name="adj" fmla="val 49862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69" name="Chevron 7"/>
          <p:cNvSpPr>
            <a:spLocks noChangeArrowheads="1"/>
          </p:cNvSpPr>
          <p:nvPr/>
        </p:nvSpPr>
        <p:spPr bwMode="auto">
          <a:xfrm>
            <a:off x="4646613" y="1846718"/>
            <a:ext cx="839787" cy="485775"/>
          </a:xfrm>
          <a:prstGeom prst="chevron">
            <a:avLst>
              <a:gd name="adj" fmla="val 49862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70" name="Chevron 8"/>
          <p:cNvSpPr>
            <a:spLocks noChangeArrowheads="1"/>
          </p:cNvSpPr>
          <p:nvPr/>
        </p:nvSpPr>
        <p:spPr bwMode="auto">
          <a:xfrm>
            <a:off x="5486400" y="1845130"/>
            <a:ext cx="839788" cy="484188"/>
          </a:xfrm>
          <a:prstGeom prst="chevron">
            <a:avLst>
              <a:gd name="adj" fmla="val 50025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71" name="Chevron 9"/>
          <p:cNvSpPr>
            <a:spLocks noChangeArrowheads="1"/>
          </p:cNvSpPr>
          <p:nvPr/>
        </p:nvSpPr>
        <p:spPr bwMode="auto">
          <a:xfrm>
            <a:off x="6326188" y="1845130"/>
            <a:ext cx="839787" cy="484188"/>
          </a:xfrm>
          <a:prstGeom prst="chevron">
            <a:avLst>
              <a:gd name="adj" fmla="val 50025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72" name="Chevron 10"/>
          <p:cNvSpPr>
            <a:spLocks noChangeArrowheads="1"/>
          </p:cNvSpPr>
          <p:nvPr/>
        </p:nvSpPr>
        <p:spPr bwMode="auto">
          <a:xfrm>
            <a:off x="7392988" y="1845130"/>
            <a:ext cx="839787" cy="484188"/>
          </a:xfrm>
          <a:prstGeom prst="chevron">
            <a:avLst>
              <a:gd name="adj" fmla="val 50025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73" name="Chevron 11"/>
          <p:cNvSpPr>
            <a:spLocks noChangeArrowheads="1"/>
          </p:cNvSpPr>
          <p:nvPr/>
        </p:nvSpPr>
        <p:spPr bwMode="auto">
          <a:xfrm>
            <a:off x="8232775" y="1846718"/>
            <a:ext cx="839788" cy="485775"/>
          </a:xfrm>
          <a:prstGeom prst="chevron">
            <a:avLst>
              <a:gd name="adj" fmla="val 49862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74" name="Chevron 12"/>
          <p:cNvSpPr>
            <a:spLocks noChangeArrowheads="1"/>
          </p:cNvSpPr>
          <p:nvPr/>
        </p:nvSpPr>
        <p:spPr bwMode="auto">
          <a:xfrm>
            <a:off x="3657600" y="1845130"/>
            <a:ext cx="839788" cy="484188"/>
          </a:xfrm>
          <a:prstGeom prst="chevron">
            <a:avLst>
              <a:gd name="adj" fmla="val 50025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75" name="TextBox 13"/>
          <p:cNvSpPr txBox="1">
            <a:spLocks noChangeArrowheads="1"/>
          </p:cNvSpPr>
          <p:nvPr/>
        </p:nvSpPr>
        <p:spPr bwMode="auto">
          <a:xfrm>
            <a:off x="207963" y="2599868"/>
            <a:ext cx="842962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000" dirty="0"/>
              <a:t>Open courses</a:t>
            </a:r>
          </a:p>
        </p:txBody>
      </p:sp>
      <p:sp>
        <p:nvSpPr>
          <p:cNvPr id="11276" name="TextBox 14"/>
          <p:cNvSpPr txBox="1">
            <a:spLocks noChangeArrowheads="1"/>
          </p:cNvSpPr>
          <p:nvPr/>
        </p:nvSpPr>
        <p:spPr bwMode="auto">
          <a:xfrm>
            <a:off x="214313" y="2975422"/>
            <a:ext cx="8445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000" dirty="0"/>
              <a:t>Tailored</a:t>
            </a:r>
          </a:p>
        </p:txBody>
      </p:sp>
      <p:sp>
        <p:nvSpPr>
          <p:cNvPr id="11277" name="TextBox 15"/>
          <p:cNvSpPr txBox="1">
            <a:spLocks noChangeArrowheads="1"/>
          </p:cNvSpPr>
          <p:nvPr/>
        </p:nvSpPr>
        <p:spPr bwMode="auto">
          <a:xfrm>
            <a:off x="201613" y="3371616"/>
            <a:ext cx="8445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000" dirty="0"/>
              <a:t>Qualifications</a:t>
            </a:r>
          </a:p>
        </p:txBody>
      </p:sp>
      <p:sp>
        <p:nvSpPr>
          <p:cNvPr id="11278" name="TextBox 16"/>
          <p:cNvSpPr txBox="1">
            <a:spLocks noChangeArrowheads="1"/>
          </p:cNvSpPr>
          <p:nvPr/>
        </p:nvSpPr>
        <p:spPr bwMode="auto">
          <a:xfrm>
            <a:off x="220663" y="3747172"/>
            <a:ext cx="827027" cy="897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000" dirty="0"/>
              <a:t>Conferences</a:t>
            </a:r>
          </a:p>
        </p:txBody>
      </p:sp>
      <p:sp>
        <p:nvSpPr>
          <p:cNvPr id="11279" name="TextBox 17"/>
          <p:cNvSpPr txBox="1">
            <a:spLocks noChangeArrowheads="1"/>
          </p:cNvSpPr>
          <p:nvPr/>
        </p:nvSpPr>
        <p:spPr bwMode="auto">
          <a:xfrm>
            <a:off x="220663" y="4103223"/>
            <a:ext cx="828585" cy="897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000" dirty="0"/>
              <a:t>Weddings</a:t>
            </a:r>
          </a:p>
        </p:txBody>
      </p:sp>
      <p:sp>
        <p:nvSpPr>
          <p:cNvPr id="11280" name="TextBox 18"/>
          <p:cNvSpPr txBox="1">
            <a:spLocks noChangeArrowheads="1"/>
          </p:cNvSpPr>
          <p:nvPr/>
        </p:nvSpPr>
        <p:spPr bwMode="auto">
          <a:xfrm>
            <a:off x="239713" y="4481952"/>
            <a:ext cx="828585" cy="897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000" dirty="0"/>
              <a:t>Research</a:t>
            </a:r>
          </a:p>
        </p:txBody>
      </p:sp>
      <p:sp>
        <p:nvSpPr>
          <p:cNvPr id="11284" name="Chevron 36"/>
          <p:cNvSpPr>
            <a:spLocks noChangeArrowheads="1"/>
          </p:cNvSpPr>
          <p:nvPr/>
        </p:nvSpPr>
        <p:spPr bwMode="auto">
          <a:xfrm>
            <a:off x="1836737" y="3054797"/>
            <a:ext cx="839788" cy="242888"/>
          </a:xfrm>
          <a:prstGeom prst="chevron">
            <a:avLst>
              <a:gd name="adj" fmla="val 49862"/>
            </a:avLst>
          </a:prstGeom>
          <a:noFill/>
          <a:ln w="571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85" name="Chevron 37"/>
          <p:cNvSpPr>
            <a:spLocks noChangeArrowheads="1"/>
          </p:cNvSpPr>
          <p:nvPr/>
        </p:nvSpPr>
        <p:spPr bwMode="auto">
          <a:xfrm>
            <a:off x="7315200" y="3427178"/>
            <a:ext cx="839788" cy="242887"/>
          </a:xfrm>
          <a:prstGeom prst="chevron">
            <a:avLst>
              <a:gd name="adj" fmla="val 49862"/>
            </a:avLst>
          </a:prstGeom>
          <a:solidFill>
            <a:srgbClr val="00B050"/>
          </a:solidFill>
          <a:ln w="38100">
            <a:solidFill>
              <a:srgbClr val="666666"/>
            </a:solidFill>
            <a:round/>
            <a:headEnd/>
            <a:tailEnd/>
          </a:ln>
          <a:effectLst/>
          <a:extLst/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86" name="Chevron 38"/>
          <p:cNvSpPr>
            <a:spLocks noChangeArrowheads="1"/>
          </p:cNvSpPr>
          <p:nvPr/>
        </p:nvSpPr>
        <p:spPr bwMode="auto">
          <a:xfrm>
            <a:off x="4579939" y="3784421"/>
            <a:ext cx="823913" cy="236739"/>
          </a:xfrm>
          <a:prstGeom prst="chevron">
            <a:avLst>
              <a:gd name="adj" fmla="val 50190"/>
            </a:avLst>
          </a:prstGeom>
          <a:solidFill>
            <a:schemeClr val="accent2"/>
          </a:solidFill>
          <a:ln w="38100">
            <a:solidFill>
              <a:srgbClr val="666666"/>
            </a:solidFill>
            <a:round/>
            <a:headEnd/>
            <a:tailEnd/>
          </a:ln>
          <a:effectLst/>
          <a:extLst/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87" name="Chevron 39"/>
          <p:cNvSpPr>
            <a:spLocks noChangeArrowheads="1"/>
          </p:cNvSpPr>
          <p:nvPr/>
        </p:nvSpPr>
        <p:spPr bwMode="auto">
          <a:xfrm>
            <a:off x="3595689" y="4169898"/>
            <a:ext cx="823912" cy="236739"/>
          </a:xfrm>
          <a:prstGeom prst="chevron">
            <a:avLst>
              <a:gd name="adj" fmla="val 50190"/>
            </a:avLst>
          </a:prstGeom>
          <a:solidFill>
            <a:schemeClr val="accent2"/>
          </a:solidFill>
          <a:ln w="38100">
            <a:solidFill>
              <a:srgbClr val="666666"/>
            </a:solidFill>
            <a:round/>
            <a:headEnd/>
            <a:tailEnd/>
          </a:ln>
          <a:effectLst/>
          <a:extLst/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91" name="Chevron 43"/>
          <p:cNvSpPr>
            <a:spLocks noChangeArrowheads="1"/>
          </p:cNvSpPr>
          <p:nvPr/>
        </p:nvSpPr>
        <p:spPr bwMode="auto">
          <a:xfrm>
            <a:off x="4603750" y="3034160"/>
            <a:ext cx="839788" cy="242887"/>
          </a:xfrm>
          <a:prstGeom prst="chevron">
            <a:avLst>
              <a:gd name="adj" fmla="val 49862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92" name="Chevron 44"/>
          <p:cNvSpPr>
            <a:spLocks noChangeArrowheads="1"/>
          </p:cNvSpPr>
          <p:nvPr/>
        </p:nvSpPr>
        <p:spPr bwMode="auto">
          <a:xfrm>
            <a:off x="3626998" y="3419241"/>
            <a:ext cx="839788" cy="241300"/>
          </a:xfrm>
          <a:prstGeom prst="chevron">
            <a:avLst>
              <a:gd name="adj" fmla="val 50190"/>
            </a:avLst>
          </a:prstGeom>
          <a:solidFill>
            <a:schemeClr val="accent2"/>
          </a:solidFill>
          <a:ln w="57150">
            <a:solidFill>
              <a:srgbClr val="000000"/>
            </a:solidFill>
            <a:round/>
            <a:headEnd/>
            <a:tailEnd/>
          </a:ln>
          <a:effectLst/>
          <a:extLst/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93" name="Chevron 46"/>
          <p:cNvSpPr>
            <a:spLocks noChangeArrowheads="1"/>
          </p:cNvSpPr>
          <p:nvPr/>
        </p:nvSpPr>
        <p:spPr bwMode="auto">
          <a:xfrm>
            <a:off x="4580513" y="4184621"/>
            <a:ext cx="823912" cy="236739"/>
          </a:xfrm>
          <a:prstGeom prst="chevron">
            <a:avLst>
              <a:gd name="adj" fmla="val 50190"/>
            </a:avLst>
          </a:prstGeom>
          <a:solidFill>
            <a:schemeClr val="accent2"/>
          </a:solidFill>
          <a:ln w="38100">
            <a:solidFill>
              <a:srgbClr val="66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94" name="Chevron 47"/>
          <p:cNvSpPr>
            <a:spLocks noChangeArrowheads="1"/>
          </p:cNvSpPr>
          <p:nvPr/>
        </p:nvSpPr>
        <p:spPr bwMode="auto">
          <a:xfrm>
            <a:off x="6342064" y="4548628"/>
            <a:ext cx="823912" cy="238296"/>
          </a:xfrm>
          <a:prstGeom prst="chevron">
            <a:avLst>
              <a:gd name="adj" fmla="val 49862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95" name="Chevron 48"/>
          <p:cNvSpPr>
            <a:spLocks noChangeArrowheads="1"/>
          </p:cNvSpPr>
          <p:nvPr/>
        </p:nvSpPr>
        <p:spPr bwMode="auto">
          <a:xfrm>
            <a:off x="6342063" y="2645906"/>
            <a:ext cx="839787" cy="242887"/>
          </a:xfrm>
          <a:prstGeom prst="chevron">
            <a:avLst>
              <a:gd name="adj" fmla="val 49862"/>
            </a:avLst>
          </a:prstGeom>
          <a:solidFill>
            <a:srgbClr val="C0504D"/>
          </a:solidFill>
          <a:ln w="38100" cmpd="sng">
            <a:solidFill>
              <a:srgbClr val="66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96" name="Chevron 49"/>
          <p:cNvSpPr>
            <a:spLocks noChangeArrowheads="1"/>
          </p:cNvSpPr>
          <p:nvPr/>
        </p:nvSpPr>
        <p:spPr bwMode="auto">
          <a:xfrm>
            <a:off x="2766438" y="3064757"/>
            <a:ext cx="839788" cy="242888"/>
          </a:xfrm>
          <a:prstGeom prst="chevron">
            <a:avLst>
              <a:gd name="adj" fmla="val 49862"/>
            </a:avLst>
          </a:prstGeom>
          <a:solidFill>
            <a:srgbClr val="00B050"/>
          </a:solidFill>
          <a:ln w="57150">
            <a:solidFill>
              <a:srgbClr val="0000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97" name="Chevron 51"/>
          <p:cNvSpPr>
            <a:spLocks noChangeArrowheads="1"/>
          </p:cNvSpPr>
          <p:nvPr/>
        </p:nvSpPr>
        <p:spPr bwMode="auto">
          <a:xfrm>
            <a:off x="6373814" y="3797536"/>
            <a:ext cx="823912" cy="238297"/>
          </a:xfrm>
          <a:prstGeom prst="chevron">
            <a:avLst>
              <a:gd name="adj" fmla="val 49862"/>
            </a:avLst>
          </a:prstGeom>
          <a:solidFill>
            <a:srgbClr val="C0504D"/>
          </a:solidFill>
          <a:ln w="38100">
            <a:solidFill>
              <a:srgbClr val="666666"/>
            </a:solidFill>
            <a:round/>
            <a:headEnd/>
            <a:tailEnd/>
          </a:ln>
          <a:effectLst/>
          <a:extLst/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98" name="Chevron 52"/>
          <p:cNvSpPr>
            <a:spLocks noChangeArrowheads="1"/>
          </p:cNvSpPr>
          <p:nvPr/>
        </p:nvSpPr>
        <p:spPr bwMode="auto">
          <a:xfrm>
            <a:off x="6357939" y="4157199"/>
            <a:ext cx="823912" cy="238296"/>
          </a:xfrm>
          <a:prstGeom prst="chevron">
            <a:avLst>
              <a:gd name="adj" fmla="val 49862"/>
            </a:avLst>
          </a:prstGeom>
          <a:noFill/>
          <a:ln w="571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299" name="Chevron 57"/>
          <p:cNvSpPr>
            <a:spLocks noChangeArrowheads="1"/>
          </p:cNvSpPr>
          <p:nvPr/>
        </p:nvSpPr>
        <p:spPr bwMode="auto">
          <a:xfrm>
            <a:off x="2690814" y="4550214"/>
            <a:ext cx="823912" cy="238297"/>
          </a:xfrm>
          <a:prstGeom prst="chevron">
            <a:avLst>
              <a:gd name="adj" fmla="val 49862"/>
            </a:avLst>
          </a:prstGeom>
          <a:solidFill>
            <a:srgbClr val="FFFFFF"/>
          </a:solidFill>
          <a:ln w="38100">
            <a:solidFill>
              <a:srgbClr val="66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300" name="Chevron 50"/>
          <p:cNvSpPr>
            <a:spLocks noChangeArrowheads="1"/>
          </p:cNvSpPr>
          <p:nvPr/>
        </p:nvSpPr>
        <p:spPr bwMode="auto">
          <a:xfrm>
            <a:off x="2743200" y="2641143"/>
            <a:ext cx="839788" cy="242888"/>
          </a:xfrm>
          <a:prstGeom prst="chevron">
            <a:avLst>
              <a:gd name="adj" fmla="val 49862"/>
            </a:avLst>
          </a:prstGeom>
          <a:solidFill>
            <a:srgbClr val="00B050"/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 b="1">
              <a:solidFill>
                <a:srgbClr val="737377"/>
              </a:solidFill>
            </a:endParaRPr>
          </a:p>
        </p:txBody>
      </p:sp>
      <p:sp>
        <p:nvSpPr>
          <p:cNvPr id="11301" name="Chevron 53"/>
          <p:cNvSpPr>
            <a:spLocks noChangeArrowheads="1"/>
          </p:cNvSpPr>
          <p:nvPr/>
        </p:nvSpPr>
        <p:spPr bwMode="auto">
          <a:xfrm>
            <a:off x="6373814" y="3054797"/>
            <a:ext cx="839788" cy="242888"/>
          </a:xfrm>
          <a:prstGeom prst="chevron">
            <a:avLst>
              <a:gd name="adj" fmla="val 49862"/>
            </a:avLst>
          </a:prstGeom>
          <a:solidFill>
            <a:srgbClr val="C0504D"/>
          </a:solidFill>
          <a:ln w="38100">
            <a:solidFill>
              <a:srgbClr val="66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302" name="Chevron 55"/>
          <p:cNvSpPr>
            <a:spLocks noChangeArrowheads="1"/>
          </p:cNvSpPr>
          <p:nvPr/>
        </p:nvSpPr>
        <p:spPr bwMode="auto">
          <a:xfrm>
            <a:off x="3601866" y="3771452"/>
            <a:ext cx="823913" cy="236739"/>
          </a:xfrm>
          <a:prstGeom prst="chevron">
            <a:avLst>
              <a:gd name="adj" fmla="val 50190"/>
            </a:avLst>
          </a:prstGeom>
          <a:solidFill>
            <a:schemeClr val="accent2"/>
          </a:solidFill>
          <a:ln w="57150">
            <a:solidFill>
              <a:srgbClr val="0000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310" name="Chevron 69"/>
          <p:cNvSpPr>
            <a:spLocks noChangeArrowheads="1"/>
          </p:cNvSpPr>
          <p:nvPr/>
        </p:nvSpPr>
        <p:spPr bwMode="auto">
          <a:xfrm>
            <a:off x="5462588" y="3043685"/>
            <a:ext cx="839787" cy="241300"/>
          </a:xfrm>
          <a:prstGeom prst="chevron">
            <a:avLst>
              <a:gd name="adj" fmla="val 50190"/>
            </a:avLst>
          </a:prstGeom>
          <a:solidFill>
            <a:srgbClr val="FFFFFF"/>
          </a:solidFill>
          <a:ln w="38100">
            <a:solidFill>
              <a:srgbClr val="66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311" name="Chevron 70"/>
          <p:cNvSpPr>
            <a:spLocks noChangeArrowheads="1"/>
          </p:cNvSpPr>
          <p:nvPr/>
        </p:nvSpPr>
        <p:spPr bwMode="auto">
          <a:xfrm>
            <a:off x="6389689" y="3427178"/>
            <a:ext cx="823913" cy="238297"/>
          </a:xfrm>
          <a:prstGeom prst="chevron">
            <a:avLst>
              <a:gd name="adj" fmla="val 49862"/>
            </a:avLst>
          </a:prstGeom>
          <a:solidFill>
            <a:srgbClr val="C0504D"/>
          </a:solidFill>
          <a:ln w="38100">
            <a:solidFill>
              <a:srgbClr val="66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315" name="Chevron 74"/>
          <p:cNvSpPr>
            <a:spLocks noChangeArrowheads="1"/>
          </p:cNvSpPr>
          <p:nvPr/>
        </p:nvSpPr>
        <p:spPr bwMode="auto">
          <a:xfrm>
            <a:off x="7313643" y="4553389"/>
            <a:ext cx="825470" cy="238297"/>
          </a:xfrm>
          <a:prstGeom prst="chevron">
            <a:avLst>
              <a:gd name="adj" fmla="val 49956"/>
            </a:avLst>
          </a:prstGeom>
          <a:solidFill>
            <a:srgbClr val="FFFFFF"/>
          </a:solidFill>
          <a:ln w="57150">
            <a:solidFill>
              <a:srgbClr val="0000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316" name="Chevron 75"/>
          <p:cNvSpPr>
            <a:spLocks noChangeArrowheads="1"/>
          </p:cNvSpPr>
          <p:nvPr/>
        </p:nvSpPr>
        <p:spPr bwMode="auto">
          <a:xfrm>
            <a:off x="7283450" y="2650668"/>
            <a:ext cx="841375" cy="242888"/>
          </a:xfrm>
          <a:prstGeom prst="chevron">
            <a:avLst>
              <a:gd name="adj" fmla="val 49956"/>
            </a:avLst>
          </a:prstGeom>
          <a:solidFill>
            <a:srgbClr val="FFFFFF"/>
          </a:solidFill>
          <a:ln w="38100">
            <a:solidFill>
              <a:srgbClr val="66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317" name="Chevron 76"/>
          <p:cNvSpPr>
            <a:spLocks noChangeArrowheads="1"/>
          </p:cNvSpPr>
          <p:nvPr/>
        </p:nvSpPr>
        <p:spPr bwMode="auto">
          <a:xfrm>
            <a:off x="7307263" y="3043685"/>
            <a:ext cx="839787" cy="241300"/>
          </a:xfrm>
          <a:prstGeom prst="chevron">
            <a:avLst>
              <a:gd name="adj" fmla="val 50190"/>
            </a:avLst>
          </a:prstGeom>
          <a:solidFill>
            <a:srgbClr val="00B050"/>
          </a:solidFill>
          <a:ln w="57150">
            <a:solidFill>
              <a:srgbClr val="0000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319" name="Chevron 78"/>
          <p:cNvSpPr>
            <a:spLocks noChangeArrowheads="1"/>
          </p:cNvSpPr>
          <p:nvPr/>
        </p:nvSpPr>
        <p:spPr bwMode="auto">
          <a:xfrm>
            <a:off x="7299325" y="4161960"/>
            <a:ext cx="823913" cy="238297"/>
          </a:xfrm>
          <a:prstGeom prst="chevron">
            <a:avLst>
              <a:gd name="adj" fmla="val 49862"/>
            </a:avLst>
          </a:prstGeom>
          <a:solidFill>
            <a:srgbClr val="FFFFFF"/>
          </a:solidFill>
          <a:ln w="57150">
            <a:solidFill>
              <a:srgbClr val="0000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321" name="Chevron 80"/>
          <p:cNvSpPr>
            <a:spLocks noChangeArrowheads="1"/>
          </p:cNvSpPr>
          <p:nvPr/>
        </p:nvSpPr>
        <p:spPr bwMode="auto">
          <a:xfrm>
            <a:off x="8189913" y="3026222"/>
            <a:ext cx="841375" cy="242888"/>
          </a:xfrm>
          <a:prstGeom prst="chevron">
            <a:avLst>
              <a:gd name="adj" fmla="val 49956"/>
            </a:avLst>
          </a:prstGeom>
          <a:solidFill>
            <a:srgbClr val="FFFFFF"/>
          </a:solidFill>
          <a:ln w="38100">
            <a:solidFill>
              <a:srgbClr val="66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322" name="TextBox 62"/>
          <p:cNvSpPr txBox="1">
            <a:spLocks noChangeArrowheads="1"/>
          </p:cNvSpPr>
          <p:nvPr/>
        </p:nvSpPr>
        <p:spPr bwMode="auto">
          <a:xfrm>
            <a:off x="3835641" y="1303381"/>
            <a:ext cx="3330333" cy="63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000" dirty="0"/>
              <a:t>All Value Chain Steps</a:t>
            </a:r>
          </a:p>
        </p:txBody>
      </p:sp>
      <p:sp>
        <p:nvSpPr>
          <p:cNvPr id="11327" name="Chevron 52"/>
          <p:cNvSpPr>
            <a:spLocks noChangeArrowheads="1"/>
          </p:cNvSpPr>
          <p:nvPr/>
        </p:nvSpPr>
        <p:spPr bwMode="auto">
          <a:xfrm>
            <a:off x="5084459" y="5315348"/>
            <a:ext cx="823912" cy="238296"/>
          </a:xfrm>
          <a:prstGeom prst="chevron">
            <a:avLst>
              <a:gd name="adj" fmla="val 49862"/>
            </a:avLst>
          </a:prstGeom>
          <a:noFill/>
          <a:ln w="571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11328" name="TextBox 32"/>
          <p:cNvSpPr txBox="1">
            <a:spLocks noChangeArrowheads="1"/>
          </p:cNvSpPr>
          <p:nvPr/>
        </p:nvSpPr>
        <p:spPr bwMode="auto">
          <a:xfrm>
            <a:off x="6005208" y="5245497"/>
            <a:ext cx="1988915" cy="598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000" dirty="0"/>
              <a:t> Source of advantage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568782" y="5471850"/>
            <a:ext cx="48410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630972" y="2786325"/>
            <a:ext cx="48410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749406" y="3069272"/>
            <a:ext cx="48410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3832976" y="2312620"/>
            <a:ext cx="48410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70" name="TextBox 32"/>
          <p:cNvSpPr txBox="1">
            <a:spLocks noChangeArrowheads="1"/>
          </p:cNvSpPr>
          <p:nvPr/>
        </p:nvSpPr>
        <p:spPr bwMode="auto">
          <a:xfrm>
            <a:off x="6044104" y="5671513"/>
            <a:ext cx="1988915" cy="598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000" dirty="0"/>
              <a:t> Problem/Opportunity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999720" y="1917178"/>
            <a:ext cx="6138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Design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2129329" y="1839284"/>
            <a:ext cx="6884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Build Clients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3835642" y="1931078"/>
            <a:ext cx="6545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Market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824800" y="1875636"/>
            <a:ext cx="66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Quote/Sell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677941" y="1874237"/>
            <a:ext cx="6958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Adjust design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6499065" y="1957562"/>
            <a:ext cx="6060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Admin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7563782" y="1870960"/>
            <a:ext cx="7563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Deliver/do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8389426" y="1916267"/>
            <a:ext cx="6831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Follow up</a:t>
            </a:r>
          </a:p>
        </p:txBody>
      </p:sp>
      <p:sp>
        <p:nvSpPr>
          <p:cNvPr id="78" name="Chevron 80"/>
          <p:cNvSpPr>
            <a:spLocks noChangeArrowheads="1"/>
          </p:cNvSpPr>
          <p:nvPr/>
        </p:nvSpPr>
        <p:spPr bwMode="auto">
          <a:xfrm>
            <a:off x="8232775" y="3423379"/>
            <a:ext cx="841375" cy="242888"/>
          </a:xfrm>
          <a:prstGeom prst="chevron">
            <a:avLst>
              <a:gd name="adj" fmla="val 49956"/>
            </a:avLst>
          </a:prstGeom>
          <a:solidFill>
            <a:srgbClr val="FFFFFF"/>
          </a:solidFill>
          <a:ln w="38100">
            <a:solidFill>
              <a:srgbClr val="66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8309807" y="3374180"/>
            <a:ext cx="683137" cy="326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en-US" sz="1200" b="1" dirty="0"/>
              <a:t>Issue </a:t>
            </a:r>
            <a:r>
              <a:rPr lang="en-US" sz="1200" b="1" dirty="0" err="1"/>
              <a:t>qual</a:t>
            </a:r>
            <a:r>
              <a:rPr lang="en-US" sz="1200" b="1" dirty="0"/>
              <a:t> 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4638675" y="4132212"/>
            <a:ext cx="8239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+ design</a:t>
            </a:r>
          </a:p>
        </p:txBody>
      </p:sp>
      <p:sp>
        <p:nvSpPr>
          <p:cNvPr id="82" name="Chevron 78"/>
          <p:cNvSpPr>
            <a:spLocks noChangeArrowheads="1"/>
          </p:cNvSpPr>
          <p:nvPr/>
        </p:nvSpPr>
        <p:spPr bwMode="auto">
          <a:xfrm>
            <a:off x="8232775" y="4558066"/>
            <a:ext cx="823913" cy="238297"/>
          </a:xfrm>
          <a:prstGeom prst="chevron">
            <a:avLst>
              <a:gd name="adj" fmla="val 49862"/>
            </a:avLst>
          </a:prstGeom>
          <a:solidFill>
            <a:srgbClr val="FFFFFF"/>
          </a:solidFill>
          <a:ln w="57150">
            <a:solidFill>
              <a:srgbClr val="0000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8320087" y="4539751"/>
            <a:ext cx="8239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 publish</a:t>
            </a:r>
          </a:p>
        </p:txBody>
      </p:sp>
      <p:sp>
        <p:nvSpPr>
          <p:cNvPr id="83" name="TextBox 30"/>
          <p:cNvSpPr txBox="1">
            <a:spLocks noChangeArrowheads="1"/>
          </p:cNvSpPr>
          <p:nvPr/>
        </p:nvSpPr>
        <p:spPr bwMode="auto">
          <a:xfrm>
            <a:off x="1174750" y="5004464"/>
            <a:ext cx="3044672" cy="598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000" dirty="0">
                <a:solidFill>
                  <a:srgbClr val="90052F"/>
                </a:solidFill>
              </a:rPr>
              <a:t>Combine/manage together</a:t>
            </a:r>
          </a:p>
        </p:txBody>
      </p:sp>
      <p:sp>
        <p:nvSpPr>
          <p:cNvPr id="84" name="TextBox 32"/>
          <p:cNvSpPr txBox="1">
            <a:spLocks noChangeArrowheads="1"/>
          </p:cNvSpPr>
          <p:nvPr/>
        </p:nvSpPr>
        <p:spPr bwMode="auto">
          <a:xfrm>
            <a:off x="1216025" y="5456901"/>
            <a:ext cx="1988916" cy="598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000" dirty="0">
                <a:solidFill>
                  <a:srgbClr val="00B050"/>
                </a:solidFill>
              </a:rPr>
              <a:t> Link or </a:t>
            </a:r>
            <a:r>
              <a:rPr lang="en-US" altLang="en-US" sz="2000" dirty="0" err="1">
                <a:solidFill>
                  <a:srgbClr val="00B050"/>
                </a:solidFill>
              </a:rPr>
              <a:t>standardise</a:t>
            </a:r>
            <a:endParaRPr lang="en-US" altLang="en-US" sz="2000" dirty="0">
              <a:solidFill>
                <a:srgbClr val="00B050"/>
              </a:solidFill>
            </a:endParaRPr>
          </a:p>
        </p:txBody>
      </p:sp>
      <p:sp>
        <p:nvSpPr>
          <p:cNvPr id="85" name="Chevron 56"/>
          <p:cNvSpPr>
            <a:spLocks noChangeArrowheads="1"/>
          </p:cNvSpPr>
          <p:nvPr/>
        </p:nvSpPr>
        <p:spPr bwMode="auto">
          <a:xfrm>
            <a:off x="309563" y="5066377"/>
            <a:ext cx="738251" cy="258544"/>
          </a:xfrm>
          <a:prstGeom prst="chevron">
            <a:avLst>
              <a:gd name="adj" fmla="val 50036"/>
            </a:avLst>
          </a:prstGeom>
          <a:solidFill>
            <a:srgbClr val="C0504D"/>
          </a:solidFill>
          <a:ln w="38100">
            <a:solidFill>
              <a:srgbClr val="66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86" name="Chevron 53"/>
          <p:cNvSpPr>
            <a:spLocks noChangeArrowheads="1"/>
          </p:cNvSpPr>
          <p:nvPr/>
        </p:nvSpPr>
        <p:spPr bwMode="auto">
          <a:xfrm>
            <a:off x="336550" y="5547390"/>
            <a:ext cx="823913" cy="238296"/>
          </a:xfrm>
          <a:prstGeom prst="chevron">
            <a:avLst>
              <a:gd name="adj" fmla="val 49862"/>
            </a:avLst>
          </a:prstGeom>
          <a:solidFill>
            <a:srgbClr val="00B050"/>
          </a:solidFill>
          <a:ln w="38100">
            <a:solidFill>
              <a:srgbClr val="66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87" name="Chevron 40"/>
          <p:cNvSpPr>
            <a:spLocks noChangeArrowheads="1"/>
          </p:cNvSpPr>
          <p:nvPr/>
        </p:nvSpPr>
        <p:spPr bwMode="auto">
          <a:xfrm>
            <a:off x="358775" y="5995064"/>
            <a:ext cx="823913" cy="236739"/>
          </a:xfrm>
          <a:prstGeom prst="chevron">
            <a:avLst>
              <a:gd name="adj" fmla="val 50190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>
              <a:solidFill>
                <a:srgbClr val="737377"/>
              </a:solidFill>
            </a:endParaRPr>
          </a:p>
        </p:txBody>
      </p:sp>
      <p:sp>
        <p:nvSpPr>
          <p:cNvPr id="88" name="TextBox 32"/>
          <p:cNvSpPr txBox="1">
            <a:spLocks noChangeArrowheads="1"/>
          </p:cNvSpPr>
          <p:nvPr/>
        </p:nvSpPr>
        <p:spPr bwMode="auto">
          <a:xfrm>
            <a:off x="1265238" y="5904576"/>
            <a:ext cx="1988915" cy="598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000" dirty="0"/>
              <a:t> Separate and manage by segment</a:t>
            </a:r>
          </a:p>
        </p:txBody>
      </p:sp>
      <p:sp>
        <p:nvSpPr>
          <p:cNvPr id="89" name="TextBox 62"/>
          <p:cNvSpPr txBox="1">
            <a:spLocks noChangeArrowheads="1"/>
          </p:cNvSpPr>
          <p:nvPr/>
        </p:nvSpPr>
        <p:spPr bwMode="auto">
          <a:xfrm>
            <a:off x="220044" y="2191162"/>
            <a:ext cx="1753738" cy="473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000" u="sng" dirty="0"/>
              <a:t>Segments</a:t>
            </a:r>
          </a:p>
        </p:txBody>
      </p:sp>
      <p:sp>
        <p:nvSpPr>
          <p:cNvPr id="91" name="Chevron 50"/>
          <p:cNvSpPr>
            <a:spLocks noChangeArrowheads="1"/>
          </p:cNvSpPr>
          <p:nvPr/>
        </p:nvSpPr>
        <p:spPr bwMode="auto">
          <a:xfrm>
            <a:off x="7315200" y="2641143"/>
            <a:ext cx="839788" cy="242888"/>
          </a:xfrm>
          <a:prstGeom prst="chevron">
            <a:avLst>
              <a:gd name="adj" fmla="val 49862"/>
            </a:avLst>
          </a:prstGeom>
          <a:solidFill>
            <a:srgbClr val="00B050"/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chemeClr val="tx2"/>
              </a:buClr>
              <a:buFont typeface="Symbol" panose="05050102010706020507" pitchFamily="18" charset="2"/>
              <a:buNone/>
            </a:pPr>
            <a:endParaRPr lang="en-US" altLang="en-US" sz="1400" b="1">
              <a:solidFill>
                <a:srgbClr val="737377"/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1973782" y="2687567"/>
            <a:ext cx="48410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7432144" y="4193936"/>
            <a:ext cx="48410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8394674" y="4132740"/>
            <a:ext cx="48410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95" name="Rectangle 2"/>
          <p:cNvSpPr>
            <a:spLocks noGrp="1" noChangeArrowheads="1"/>
          </p:cNvSpPr>
          <p:nvPr>
            <p:ph type="title"/>
          </p:nvPr>
        </p:nvSpPr>
        <p:spPr>
          <a:xfrm>
            <a:off x="1335600" y="587534"/>
            <a:ext cx="7567768" cy="475200"/>
          </a:xfrm>
          <a:noFill/>
        </p:spPr>
        <p:txBody>
          <a:bodyPr vert="horz" lIns="84992" tIns="42497" rIns="84992" bIns="42497" rtlCol="0" anchor="ctr">
            <a:noAutofit/>
          </a:bodyPr>
          <a:lstStyle/>
          <a:p>
            <a:r>
              <a:rPr lang="en-GB" altLang="en-US" dirty="0">
                <a:ea typeface="ＭＳ Ｐゴシック" panose="020B0600070205080204" pitchFamily="34" charset="-128"/>
              </a:rPr>
              <a:t> A value chain map comparing segments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88866864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1335599" y="708017"/>
            <a:ext cx="7460821" cy="475200"/>
          </a:xfrm>
        </p:spPr>
        <p:txBody>
          <a:bodyPr/>
          <a:lstStyle/>
          <a:p>
            <a:r>
              <a:rPr lang="en-US" altLang="en-US" dirty="0">
                <a:solidFill>
                  <a:srgbClr val="000090"/>
                </a:solidFill>
              </a:rPr>
              <a:t>Beware combining when “strategies” differ</a:t>
            </a:r>
          </a:p>
        </p:txBody>
      </p:sp>
      <p:sp>
        <p:nvSpPr>
          <p:cNvPr id="17411" name="TextBox 3"/>
          <p:cNvSpPr txBox="1">
            <a:spLocks noChangeArrowheads="1"/>
          </p:cNvSpPr>
          <p:nvPr/>
        </p:nvSpPr>
        <p:spPr bwMode="auto">
          <a:xfrm>
            <a:off x="2430823" y="1822939"/>
            <a:ext cx="4394200" cy="546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2950" dirty="0">
                <a:solidFill>
                  <a:srgbClr val="90052F"/>
                </a:solidFill>
                <a:latin typeface="Chalkduster"/>
                <a:cs typeface="Ayuthaya"/>
              </a:rPr>
              <a:t>Product innovation</a:t>
            </a:r>
          </a:p>
        </p:txBody>
      </p:sp>
      <p:sp>
        <p:nvSpPr>
          <p:cNvPr id="17412" name="TextBox 5"/>
          <p:cNvSpPr txBox="1">
            <a:spLocks noChangeArrowheads="1"/>
          </p:cNvSpPr>
          <p:nvPr/>
        </p:nvSpPr>
        <p:spPr bwMode="auto">
          <a:xfrm>
            <a:off x="1018897" y="4167554"/>
            <a:ext cx="218200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3200" i="1" dirty="0">
                <a:solidFill>
                  <a:srgbClr val="008000"/>
                </a:solidFill>
                <a:latin typeface="Chalkduster"/>
                <a:cs typeface="Vijaya" panose="020B0604020202020204" pitchFamily="34" charset="0"/>
              </a:rPr>
              <a:t>Customer</a:t>
            </a:r>
            <a:r>
              <a:rPr lang="en-US" altLang="en-US" sz="3200" i="1" dirty="0">
                <a:solidFill>
                  <a:srgbClr val="008000"/>
                </a:solidFill>
                <a:latin typeface="Vijaya" panose="020B0604020202020204" pitchFamily="34" charset="0"/>
                <a:cs typeface="Vijaya" panose="020B0604020202020204" pitchFamily="34" charset="0"/>
              </a:rPr>
              <a:t> </a:t>
            </a:r>
          </a:p>
          <a:p>
            <a:pPr algn="ctr"/>
            <a:r>
              <a:rPr lang="en-US" altLang="en-US" sz="3200" i="1" dirty="0">
                <a:solidFill>
                  <a:srgbClr val="008000"/>
                </a:solidFill>
                <a:latin typeface="Chalkduster "/>
                <a:cs typeface="Vijaya" panose="020B0604020202020204" pitchFamily="34" charset="0"/>
              </a:rPr>
              <a:t>intimacy</a:t>
            </a:r>
          </a:p>
        </p:txBody>
      </p:sp>
      <p:sp>
        <p:nvSpPr>
          <p:cNvPr id="17413" name="TextBox 6"/>
          <p:cNvSpPr txBox="1">
            <a:spLocks noChangeArrowheads="1"/>
          </p:cNvSpPr>
          <p:nvPr/>
        </p:nvSpPr>
        <p:spPr bwMode="auto">
          <a:xfrm>
            <a:off x="5647592" y="4217699"/>
            <a:ext cx="299671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3200" dirty="0">
                <a:latin typeface="Bookman Old Style" panose="02050604050505020204" pitchFamily="18" charset="0"/>
                <a:cs typeface="Arial" pitchFamily="34" charset="0"/>
              </a:rPr>
              <a:t>Operational efficiency</a:t>
            </a:r>
          </a:p>
        </p:txBody>
      </p:sp>
      <p:cxnSp>
        <p:nvCxnSpPr>
          <p:cNvPr id="17414" name="Straight Connector 8"/>
          <p:cNvCxnSpPr>
            <a:cxnSpLocks noChangeShapeType="1"/>
            <a:stCxn id="17411" idx="2"/>
            <a:endCxn id="17412" idx="0"/>
          </p:cNvCxnSpPr>
          <p:nvPr/>
        </p:nvCxnSpPr>
        <p:spPr bwMode="auto">
          <a:xfrm flipH="1">
            <a:off x="2109901" y="2369242"/>
            <a:ext cx="2518022" cy="1798312"/>
          </a:xfrm>
          <a:prstGeom prst="line">
            <a:avLst/>
          </a:prstGeom>
          <a:noFill/>
          <a:ln w="76200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415" name="Straight Connector 10"/>
          <p:cNvCxnSpPr>
            <a:cxnSpLocks noChangeShapeType="1"/>
            <a:stCxn id="17411" idx="2"/>
            <a:endCxn id="17413" idx="0"/>
          </p:cNvCxnSpPr>
          <p:nvPr/>
        </p:nvCxnSpPr>
        <p:spPr bwMode="auto">
          <a:xfrm>
            <a:off x="4627923" y="2369242"/>
            <a:ext cx="2518025" cy="1848457"/>
          </a:xfrm>
          <a:prstGeom prst="line">
            <a:avLst/>
          </a:prstGeom>
          <a:noFill/>
          <a:ln w="76200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416" name="Straight Connector 12"/>
          <p:cNvCxnSpPr>
            <a:cxnSpLocks noChangeShapeType="1"/>
            <a:stCxn id="17412" idx="0"/>
            <a:endCxn id="17413" idx="0"/>
          </p:cNvCxnSpPr>
          <p:nvPr/>
        </p:nvCxnSpPr>
        <p:spPr bwMode="auto">
          <a:xfrm rot="16200000" flipH="1">
            <a:off x="4602851" y="1674603"/>
            <a:ext cx="50145" cy="5036047"/>
          </a:xfrm>
          <a:prstGeom prst="line">
            <a:avLst/>
          </a:prstGeom>
          <a:noFill/>
          <a:ln w="76200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0343291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000090"/>
                </a:solidFill>
              </a:rPr>
              <a:t>Exercise</a:t>
            </a:r>
          </a:p>
        </p:txBody>
      </p:sp>
      <p:sp>
        <p:nvSpPr>
          <p:cNvPr id="2" name="Content Placeholder 2"/>
          <p:cNvSpPr>
            <a:spLocks noGrp="1"/>
          </p:cNvSpPr>
          <p:nvPr>
            <p:ph idx="1"/>
          </p:nvPr>
        </p:nvSpPr>
        <p:spPr>
          <a:xfrm>
            <a:off x="1335600" y="1402381"/>
            <a:ext cx="7169208" cy="3582000"/>
          </a:xfrm>
        </p:spPr>
        <p:txBody>
          <a:bodyPr/>
          <a:lstStyle/>
          <a:p>
            <a:pPr>
              <a:defRPr/>
            </a:pPr>
            <a:r>
              <a:rPr lang="en-US" b="0" dirty="0">
                <a:ea typeface="ＭＳ Ｐゴシック" charset="0"/>
              </a:rPr>
              <a:t>Choose a part of one of your organisations</a:t>
            </a:r>
          </a:p>
          <a:p>
            <a:pPr lvl="1">
              <a:buFont typeface="Courier New"/>
              <a:buChar char="o"/>
              <a:defRPr/>
            </a:pPr>
            <a:r>
              <a:rPr lang="en-US" dirty="0">
                <a:ea typeface="ＭＳ Ｐゴシック" charset="0"/>
              </a:rPr>
              <a:t>A part where there are multiple segments and combined/linked steps exist or could exist</a:t>
            </a:r>
          </a:p>
          <a:p>
            <a:pPr marL="457200" lvl="1" indent="0">
              <a:lnSpc>
                <a:spcPct val="80000"/>
              </a:lnSpc>
              <a:buFontTx/>
              <a:buNone/>
              <a:defRPr/>
            </a:pPr>
            <a:endParaRPr lang="en-US" dirty="0">
              <a:solidFill>
                <a:srgbClr val="000000"/>
              </a:solidFill>
              <a:ea typeface="ＭＳ Ｐゴシック" charset="0"/>
            </a:endParaRPr>
          </a:p>
          <a:p>
            <a:pPr>
              <a:defRPr/>
            </a:pPr>
            <a:r>
              <a:rPr lang="en-US" b="0" dirty="0">
                <a:solidFill>
                  <a:srgbClr val="000000"/>
                </a:solidFill>
                <a:ea typeface="ＭＳ Ｐゴシック" charset="0"/>
              </a:rPr>
              <a:t>Identify some different </a:t>
            </a:r>
            <a:r>
              <a:rPr lang="en-US" b="0" dirty="0">
                <a:solidFill>
                  <a:srgbClr val="000090"/>
                </a:solidFill>
                <a:ea typeface="ＭＳ Ｐゴシック" charset="0"/>
              </a:rPr>
              <a:t>segments </a:t>
            </a:r>
            <a:r>
              <a:rPr lang="en-US" b="0" dirty="0">
                <a:solidFill>
                  <a:srgbClr val="000000"/>
                </a:solidFill>
                <a:ea typeface="ＭＳ Ｐゴシック" charset="0"/>
              </a:rPr>
              <a:t>in this part of the organisation (you don’t need to be complete)</a:t>
            </a:r>
          </a:p>
          <a:p>
            <a:pPr>
              <a:lnSpc>
                <a:spcPct val="80000"/>
              </a:lnSpc>
              <a:defRPr/>
            </a:pPr>
            <a:endParaRPr lang="en-US" b="0" dirty="0">
              <a:solidFill>
                <a:srgbClr val="000000"/>
              </a:solidFill>
              <a:ea typeface="ＭＳ Ｐゴシック" charset="0"/>
            </a:endParaRPr>
          </a:p>
          <a:p>
            <a:pPr>
              <a:defRPr/>
            </a:pPr>
            <a:r>
              <a:rPr lang="en-US" b="0" dirty="0">
                <a:solidFill>
                  <a:srgbClr val="000000"/>
                </a:solidFill>
                <a:ea typeface="ＭＳ Ｐゴシック" charset="0"/>
              </a:rPr>
              <a:t>Define a </a:t>
            </a:r>
            <a:r>
              <a:rPr lang="en-US" b="0" dirty="0">
                <a:solidFill>
                  <a:srgbClr val="000090"/>
                </a:solidFill>
                <a:ea typeface="ＭＳ Ｐゴシック" charset="0"/>
              </a:rPr>
              <a:t>value chain </a:t>
            </a:r>
            <a:r>
              <a:rPr lang="en-US" b="0" dirty="0">
                <a:solidFill>
                  <a:srgbClr val="000000"/>
                </a:solidFill>
                <a:ea typeface="ＭＳ Ｐゴシック" charset="0"/>
              </a:rPr>
              <a:t>for each segment (four to six steps)</a:t>
            </a:r>
          </a:p>
          <a:p>
            <a:pPr>
              <a:lnSpc>
                <a:spcPct val="80000"/>
              </a:lnSpc>
              <a:defRPr/>
            </a:pPr>
            <a:endParaRPr lang="en-US" b="0" dirty="0">
              <a:solidFill>
                <a:srgbClr val="000000"/>
              </a:solidFill>
              <a:ea typeface="ＭＳ Ｐゴシック" charset="0"/>
            </a:endParaRPr>
          </a:p>
          <a:p>
            <a:pPr>
              <a:defRPr/>
            </a:pPr>
            <a:r>
              <a:rPr lang="en-US" b="0" dirty="0">
                <a:solidFill>
                  <a:srgbClr val="000000"/>
                </a:solidFill>
                <a:ea typeface="ＭＳ Ｐゴシック" charset="0"/>
              </a:rPr>
              <a:t>Lay out the value chains as a map and identify</a:t>
            </a:r>
          </a:p>
          <a:p>
            <a:pPr lvl="1">
              <a:defRPr/>
            </a:pPr>
            <a:r>
              <a:rPr lang="en-US" dirty="0">
                <a:solidFill>
                  <a:srgbClr val="000000"/>
                </a:solidFill>
                <a:ea typeface="ＭＳ Ｐゴシック" charset="0"/>
              </a:rPr>
              <a:t>Sources of advantage</a:t>
            </a:r>
          </a:p>
          <a:p>
            <a:pPr lvl="1">
              <a:defRPr/>
            </a:pPr>
            <a:r>
              <a:rPr lang="en-US" dirty="0">
                <a:ea typeface="ＭＳ Ｐゴシック" charset="0"/>
              </a:rPr>
              <a:t>Problems/opportunities</a:t>
            </a:r>
          </a:p>
          <a:p>
            <a:pPr lvl="1">
              <a:defRPr/>
            </a:pPr>
            <a:r>
              <a:rPr lang="en-US" dirty="0">
                <a:ea typeface="ＭＳ Ｐゴシック" charset="0"/>
              </a:rPr>
              <a:t>Steps that can be </a:t>
            </a:r>
            <a:r>
              <a:rPr lang="en-US" dirty="0">
                <a:solidFill>
                  <a:srgbClr val="000090"/>
                </a:solidFill>
                <a:ea typeface="ＭＳ Ｐゴシック" charset="0"/>
              </a:rPr>
              <a:t>Combined</a:t>
            </a:r>
            <a:r>
              <a:rPr lang="en-US" dirty="0">
                <a:ea typeface="ＭＳ Ｐゴシック" charset="0"/>
              </a:rPr>
              <a:t> to gain economies</a:t>
            </a:r>
          </a:p>
          <a:p>
            <a:pPr lvl="1">
              <a:defRPr/>
            </a:pPr>
            <a:r>
              <a:rPr lang="en-US" dirty="0">
                <a:ea typeface="ＭＳ Ｐゴシック" charset="0"/>
              </a:rPr>
              <a:t>Steps that need to be kept </a:t>
            </a:r>
            <a:r>
              <a:rPr lang="en-US" dirty="0">
                <a:solidFill>
                  <a:srgbClr val="000090"/>
                </a:solidFill>
                <a:ea typeface="ＭＳ Ｐゴシック" charset="0"/>
              </a:rPr>
              <a:t>Separate</a:t>
            </a:r>
            <a:r>
              <a:rPr lang="en-US" dirty="0">
                <a:ea typeface="ＭＳ Ｐゴシック" charset="0"/>
              </a:rPr>
              <a:t> to allow tailoring</a:t>
            </a:r>
          </a:p>
          <a:p>
            <a:pPr lvl="1">
              <a:defRPr/>
            </a:pPr>
            <a:r>
              <a:rPr lang="en-US" dirty="0">
                <a:ea typeface="ＭＳ Ｐゴシック" charset="0"/>
              </a:rPr>
              <a:t>Steps that can be beneficially </a:t>
            </a:r>
            <a:r>
              <a:rPr lang="en-US" dirty="0">
                <a:solidFill>
                  <a:srgbClr val="000090"/>
                </a:solidFill>
                <a:ea typeface="ＭＳ Ｐゴシック" charset="0"/>
              </a:rPr>
              <a:t>Linked</a:t>
            </a:r>
          </a:p>
        </p:txBody>
      </p:sp>
    </p:spTree>
    <p:extLst>
      <p:ext uri="{BB962C8B-B14F-4D97-AF65-F5344CB8AC3E}">
        <p14:creationId xmlns:p14="http://schemas.microsoft.com/office/powerpoint/2010/main" val="14580550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/>
          <p:cNvSpPr/>
          <p:nvPr/>
        </p:nvSpPr>
        <p:spPr bwMode="auto">
          <a:xfrm>
            <a:off x="0" y="562068"/>
            <a:ext cx="9144000" cy="549182"/>
          </a:xfrm>
          <a:prstGeom prst="rect">
            <a:avLst/>
          </a:prstGeom>
          <a:solidFill>
            <a:schemeClr val="bg1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Tx/>
              <a:buFont typeface="Symbol" pitchFamily="18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rgbClr val="737377"/>
              </a:solidFill>
              <a:effectLst/>
              <a:latin typeface="Arial" charset="0"/>
            </a:endParaRPr>
          </a:p>
        </p:txBody>
      </p:sp>
      <p:sp>
        <p:nvSpPr>
          <p:cNvPr id="51" name="Rectangle 50"/>
          <p:cNvSpPr/>
          <p:nvPr/>
        </p:nvSpPr>
        <p:spPr bwMode="auto">
          <a:xfrm>
            <a:off x="0" y="5903914"/>
            <a:ext cx="9144000" cy="549182"/>
          </a:xfrm>
          <a:prstGeom prst="rect">
            <a:avLst/>
          </a:prstGeom>
          <a:solidFill>
            <a:schemeClr val="bg1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Tx/>
              <a:buFont typeface="Symbol" pitchFamily="18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rgbClr val="737377"/>
              </a:solidFill>
              <a:effectLst/>
              <a:latin typeface="Arial" charset="0"/>
            </a:endParaRPr>
          </a:p>
        </p:txBody>
      </p:sp>
      <p:grpSp>
        <p:nvGrpSpPr>
          <p:cNvPr id="826393" name="Group 25"/>
          <p:cNvGrpSpPr>
            <a:grpSpLocks/>
          </p:cNvGrpSpPr>
          <p:nvPr/>
        </p:nvGrpSpPr>
        <p:grpSpPr bwMode="auto">
          <a:xfrm>
            <a:off x="230067" y="3881438"/>
            <a:ext cx="8682402" cy="2114550"/>
            <a:chOff x="427" y="2109"/>
            <a:chExt cx="5653" cy="1332"/>
          </a:xfrm>
        </p:grpSpPr>
        <p:sp>
          <p:nvSpPr>
            <p:cNvPr id="826374" name="AutoShape 6"/>
            <p:cNvSpPr>
              <a:spLocks noChangeArrowheads="1"/>
            </p:cNvSpPr>
            <p:nvPr/>
          </p:nvSpPr>
          <p:spPr bwMode="gray">
            <a:xfrm>
              <a:off x="435" y="2111"/>
              <a:ext cx="1181" cy="656"/>
            </a:xfrm>
            <a:prstGeom prst="homePlate">
              <a:avLst>
                <a:gd name="adj" fmla="val 35681"/>
              </a:avLst>
            </a:prstGeom>
            <a:solidFill>
              <a:srgbClr val="ADC8E7"/>
            </a:solidFill>
            <a:ln w="1905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826376" name="AutoShape 8"/>
            <p:cNvSpPr>
              <a:spLocks noChangeArrowheads="1"/>
            </p:cNvSpPr>
            <p:nvPr/>
          </p:nvSpPr>
          <p:spPr bwMode="gray">
            <a:xfrm>
              <a:off x="2227" y="2111"/>
              <a:ext cx="1075" cy="656"/>
            </a:xfrm>
            <a:prstGeom prst="chevron">
              <a:avLst>
                <a:gd name="adj" fmla="val 22092"/>
              </a:avLst>
            </a:prstGeom>
            <a:solidFill>
              <a:srgbClr val="ADC8E7"/>
            </a:solidFill>
            <a:ln w="1905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ClrTx/>
                <a:buFontTx/>
                <a:buNone/>
              </a:pP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826377" name="AutoShape 9"/>
            <p:cNvSpPr>
              <a:spLocks noChangeArrowheads="1"/>
            </p:cNvSpPr>
            <p:nvPr/>
          </p:nvSpPr>
          <p:spPr bwMode="gray">
            <a:xfrm>
              <a:off x="3155" y="2111"/>
              <a:ext cx="1073" cy="656"/>
            </a:xfrm>
            <a:prstGeom prst="chevron">
              <a:avLst>
                <a:gd name="adj" fmla="val 22051"/>
              </a:avLst>
            </a:prstGeom>
            <a:solidFill>
              <a:srgbClr val="ADC8E7"/>
            </a:solidFill>
            <a:ln w="1905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ClrTx/>
                <a:buFontTx/>
                <a:buNone/>
              </a:pP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826379" name="Text Box 11"/>
            <p:cNvSpPr txBox="1">
              <a:spLocks noChangeArrowheads="1"/>
            </p:cNvSpPr>
            <p:nvPr/>
          </p:nvSpPr>
          <p:spPr bwMode="gray">
            <a:xfrm>
              <a:off x="570" y="2287"/>
              <a:ext cx="795" cy="3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gradFill rotWithShape="0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tint val="73725"/>
                          <a:invGamma/>
                        </a:schemeClr>
                      </a:gs>
                    </a:gsLst>
                    <a:path path="shape">
                      <a:fillToRect l="50000" t="50000" r="50000" b="50000"/>
                    </a:path>
                  </a:gra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45720" rIns="45720" anchor="ctr" anchorCtr="1">
              <a:spAutoFit/>
            </a:bodyPr>
            <a:lstStyle/>
            <a:p>
              <a:pPr>
                <a:lnSpc>
                  <a:spcPct val="9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GB" sz="1400" dirty="0">
                  <a:solidFill>
                    <a:schemeClr val="bg2">
                      <a:lumMod val="50000"/>
                    </a:schemeClr>
                  </a:solidFill>
                </a:rPr>
                <a:t>Strategy, Risk and Research</a:t>
              </a:r>
            </a:p>
          </p:txBody>
        </p:sp>
        <p:sp>
          <p:nvSpPr>
            <p:cNvPr id="826381" name="Text Box 13"/>
            <p:cNvSpPr txBox="1">
              <a:spLocks noChangeArrowheads="1"/>
            </p:cNvSpPr>
            <p:nvPr/>
          </p:nvSpPr>
          <p:spPr bwMode="gray">
            <a:xfrm>
              <a:off x="2443" y="2347"/>
              <a:ext cx="794" cy="1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gradFill rotWithShape="0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tint val="73725"/>
                          <a:invGamma/>
                        </a:schemeClr>
                      </a:gs>
                    </a:gsLst>
                    <a:path path="shape">
                      <a:fillToRect l="50000" t="50000" r="50000" b="50000"/>
                    </a:path>
                  </a:gra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45720" rIns="45720" anchor="ctr" anchorCtr="1">
              <a:spAutoFit/>
            </a:bodyPr>
            <a:lstStyle/>
            <a:p>
              <a:pPr>
                <a:lnSpc>
                  <a:spcPct val="9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GB" sz="1400" dirty="0">
                  <a:solidFill>
                    <a:schemeClr val="bg2">
                      <a:lumMod val="50000"/>
                    </a:schemeClr>
                  </a:solidFill>
                </a:rPr>
                <a:t>Authorisation</a:t>
              </a:r>
            </a:p>
          </p:txBody>
        </p:sp>
        <p:sp>
          <p:nvSpPr>
            <p:cNvPr id="826382" name="Text Box 14"/>
            <p:cNvSpPr txBox="1">
              <a:spLocks noChangeArrowheads="1"/>
            </p:cNvSpPr>
            <p:nvPr/>
          </p:nvSpPr>
          <p:spPr bwMode="gray">
            <a:xfrm>
              <a:off x="3405" y="2347"/>
              <a:ext cx="796" cy="1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gradFill rotWithShape="0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tint val="73725"/>
                          <a:invGamma/>
                        </a:schemeClr>
                      </a:gs>
                    </a:gsLst>
                    <a:path path="shape">
                      <a:fillToRect l="50000" t="50000" r="50000" b="50000"/>
                    </a:path>
                  </a:gra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45720" rIns="45720" anchor="ctr" anchorCtr="1">
              <a:spAutoFit/>
            </a:bodyPr>
            <a:lstStyle/>
            <a:p>
              <a:pPr>
                <a:lnSpc>
                  <a:spcPct val="9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GB" sz="1400" dirty="0">
                  <a:solidFill>
                    <a:schemeClr val="bg2">
                      <a:lumMod val="50000"/>
                    </a:schemeClr>
                  </a:solidFill>
                </a:rPr>
                <a:t>Supervise</a:t>
              </a:r>
            </a:p>
          </p:txBody>
        </p:sp>
        <p:sp>
          <p:nvSpPr>
            <p:cNvPr id="826383" name="Text Box 15"/>
            <p:cNvSpPr txBox="1">
              <a:spLocks noChangeArrowheads="1"/>
            </p:cNvSpPr>
            <p:nvPr/>
          </p:nvSpPr>
          <p:spPr bwMode="gray">
            <a:xfrm>
              <a:off x="4316" y="2330"/>
              <a:ext cx="686" cy="2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gradFill rotWithShape="0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tint val="73725"/>
                          <a:invGamma/>
                        </a:schemeClr>
                      </a:gs>
                    </a:gsLst>
                    <a:path path="shape">
                      <a:fillToRect l="50000" t="50000" r="50000" b="50000"/>
                    </a:path>
                  </a:gra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45720" rIns="45720" anchor="ctr" anchorCtr="1">
              <a:spAutoFit/>
            </a:bodyPr>
            <a:lstStyle/>
            <a:p>
              <a:pPr>
                <a:lnSpc>
                  <a:spcPct val="9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GB" dirty="0">
                  <a:solidFill>
                    <a:schemeClr val="bg1"/>
                  </a:solidFill>
                </a:rPr>
                <a:t>Moderate</a:t>
              </a:r>
            </a:p>
          </p:txBody>
        </p:sp>
        <p:sp>
          <p:nvSpPr>
            <p:cNvPr id="826384" name="TextFormat"/>
            <p:cNvSpPr>
              <a:spLocks noChangeArrowheads="1"/>
            </p:cNvSpPr>
            <p:nvPr/>
          </p:nvSpPr>
          <p:spPr bwMode="auto">
            <a:xfrm>
              <a:off x="427" y="2796"/>
              <a:ext cx="962" cy="6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180975" lvl="1" indent="-179388" algn="l">
                <a:spcBef>
                  <a:spcPct val="0"/>
                </a:spcBef>
                <a:buClr>
                  <a:srgbClr val="737377"/>
                </a:buClr>
                <a:buFont typeface="Symbol" pitchFamily="18" charset="2"/>
                <a:buChar char="·"/>
              </a:pPr>
              <a:r>
                <a:rPr lang="en-GB" sz="1200" dirty="0">
                  <a:solidFill>
                    <a:schemeClr val="tx1"/>
                  </a:solidFill>
                </a:rPr>
                <a:t>Set Regulatory strategy</a:t>
              </a:r>
            </a:p>
            <a:p>
              <a:pPr marL="180975" lvl="1" indent="-179388" algn="l">
                <a:spcBef>
                  <a:spcPct val="0"/>
                </a:spcBef>
                <a:buClr>
                  <a:srgbClr val="737377"/>
                </a:buClr>
                <a:buFont typeface="Symbol" pitchFamily="18" charset="2"/>
                <a:buChar char="·"/>
              </a:pPr>
              <a:r>
                <a:rPr lang="en-GB" sz="1200" dirty="0">
                  <a:solidFill>
                    <a:schemeClr val="tx1"/>
                  </a:solidFill>
                </a:rPr>
                <a:t>Risk Framework</a:t>
              </a:r>
            </a:p>
            <a:p>
              <a:pPr marL="180975" lvl="1" indent="-179388" algn="l">
                <a:spcBef>
                  <a:spcPct val="0"/>
                </a:spcBef>
                <a:buClr>
                  <a:srgbClr val="737377"/>
                </a:buClr>
                <a:buFont typeface="Symbol" pitchFamily="18" charset="2"/>
                <a:buChar char="·"/>
              </a:pPr>
              <a:r>
                <a:rPr lang="en-GB" sz="1200" dirty="0">
                  <a:solidFill>
                    <a:schemeClr val="tx1"/>
                  </a:solidFill>
                </a:rPr>
                <a:t>Legal framework</a:t>
              </a:r>
            </a:p>
            <a:p>
              <a:pPr marL="180975" lvl="1" indent="-179388" algn="l">
                <a:spcBef>
                  <a:spcPct val="0"/>
                </a:spcBef>
                <a:buClr>
                  <a:srgbClr val="737377"/>
                </a:buClr>
                <a:buFont typeface="Symbol" pitchFamily="18" charset="2"/>
                <a:buChar char="·"/>
              </a:pPr>
              <a:r>
                <a:rPr lang="en-GB" sz="1200" dirty="0">
                  <a:solidFill>
                    <a:schemeClr val="tx1"/>
                  </a:solidFill>
                </a:rPr>
                <a:t>Research and Evaluation</a:t>
              </a:r>
            </a:p>
          </p:txBody>
        </p:sp>
        <p:sp>
          <p:nvSpPr>
            <p:cNvPr id="826385" name="TextFormat"/>
            <p:cNvSpPr>
              <a:spLocks noChangeArrowheads="1"/>
            </p:cNvSpPr>
            <p:nvPr/>
          </p:nvSpPr>
          <p:spPr bwMode="auto">
            <a:xfrm>
              <a:off x="1323" y="2796"/>
              <a:ext cx="904" cy="6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180975" lvl="1" indent="-179388" algn="l">
                <a:spcBef>
                  <a:spcPct val="0"/>
                </a:spcBef>
                <a:buClr>
                  <a:srgbClr val="737377"/>
                </a:buClr>
                <a:buFont typeface="Symbol" pitchFamily="18" charset="2"/>
                <a:buChar char="·"/>
              </a:pPr>
              <a:r>
                <a:rPr lang="en-GB" sz="1200" dirty="0">
                  <a:solidFill>
                    <a:schemeClr val="tx1"/>
                  </a:solidFill>
                </a:rPr>
                <a:t>Policy and conditions</a:t>
              </a:r>
            </a:p>
            <a:p>
              <a:pPr marL="180975" lvl="1" indent="-179388" algn="l">
                <a:spcBef>
                  <a:spcPct val="0"/>
                </a:spcBef>
                <a:buClr>
                  <a:srgbClr val="737377"/>
                </a:buClr>
                <a:buFont typeface="Symbol" pitchFamily="18" charset="2"/>
                <a:buChar char="·"/>
              </a:pPr>
              <a:r>
                <a:rPr lang="en-GB" sz="1200" dirty="0">
                  <a:solidFill>
                    <a:schemeClr val="tx1"/>
                  </a:solidFill>
                </a:rPr>
                <a:t>Industry guidance</a:t>
              </a:r>
            </a:p>
            <a:p>
              <a:pPr marL="180975" lvl="1" indent="-179388" algn="l">
                <a:spcBef>
                  <a:spcPct val="0"/>
                </a:spcBef>
                <a:buClr>
                  <a:srgbClr val="737377"/>
                </a:buClr>
                <a:buFont typeface="Symbol" pitchFamily="18" charset="2"/>
                <a:buChar char="·"/>
              </a:pPr>
              <a:r>
                <a:rPr lang="en-GB" sz="1200" dirty="0">
                  <a:solidFill>
                    <a:schemeClr val="tx1"/>
                  </a:solidFill>
                </a:rPr>
                <a:t>Standards for providers &amp; qualifications</a:t>
              </a:r>
            </a:p>
          </p:txBody>
        </p:sp>
        <p:sp>
          <p:nvSpPr>
            <p:cNvPr id="826386" name="TextFormat"/>
            <p:cNvSpPr>
              <a:spLocks noChangeArrowheads="1"/>
            </p:cNvSpPr>
            <p:nvPr/>
          </p:nvSpPr>
          <p:spPr bwMode="auto">
            <a:xfrm>
              <a:off x="2199" y="2796"/>
              <a:ext cx="949" cy="6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180975" lvl="1" indent="-179388" algn="l">
                <a:spcBef>
                  <a:spcPct val="0"/>
                </a:spcBef>
                <a:buClr>
                  <a:srgbClr val="737377"/>
                </a:buClr>
                <a:buFont typeface="Symbol" pitchFamily="18" charset="2"/>
                <a:buChar char="·"/>
              </a:pPr>
              <a:r>
                <a:rPr lang="en-GB" sz="1200" dirty="0">
                  <a:solidFill>
                    <a:schemeClr val="tx1"/>
                  </a:solidFill>
                </a:rPr>
                <a:t>Recognise providers</a:t>
              </a:r>
            </a:p>
            <a:p>
              <a:pPr marL="180975" lvl="1" indent="-179388" algn="l">
                <a:spcBef>
                  <a:spcPct val="0"/>
                </a:spcBef>
                <a:buClr>
                  <a:srgbClr val="737377"/>
                </a:buClr>
                <a:buFont typeface="Symbol" pitchFamily="18" charset="2"/>
                <a:buChar char="·"/>
              </a:pPr>
              <a:r>
                <a:rPr lang="en-GB" sz="1200" dirty="0">
                  <a:solidFill>
                    <a:schemeClr val="tx1"/>
                  </a:solidFill>
                </a:rPr>
                <a:t>Accredit qualifications</a:t>
              </a:r>
            </a:p>
            <a:p>
              <a:pPr marL="180975" lvl="1" indent="-179388" algn="l">
                <a:spcBef>
                  <a:spcPct val="0"/>
                </a:spcBef>
                <a:buClr>
                  <a:srgbClr val="737377"/>
                </a:buClr>
                <a:buFont typeface="Symbol" pitchFamily="18" charset="2"/>
                <a:buChar char="·"/>
              </a:pPr>
              <a:r>
                <a:rPr lang="en-GB" sz="1200" dirty="0">
                  <a:solidFill>
                    <a:schemeClr val="tx1"/>
                  </a:solidFill>
                </a:rPr>
                <a:t>Determine supervision regime</a:t>
              </a:r>
            </a:p>
          </p:txBody>
        </p:sp>
        <p:sp>
          <p:nvSpPr>
            <p:cNvPr id="826387" name="TextFormat"/>
            <p:cNvSpPr>
              <a:spLocks noChangeArrowheads="1"/>
            </p:cNvSpPr>
            <p:nvPr/>
          </p:nvSpPr>
          <p:spPr bwMode="auto">
            <a:xfrm>
              <a:off x="3129" y="2796"/>
              <a:ext cx="949" cy="6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180975" lvl="1" indent="-179388" algn="l">
                <a:spcBef>
                  <a:spcPct val="0"/>
                </a:spcBef>
                <a:buClr>
                  <a:srgbClr val="737377"/>
                </a:buClr>
                <a:buFont typeface="Symbol" pitchFamily="18" charset="2"/>
                <a:buChar char="·"/>
              </a:pPr>
              <a:r>
                <a:rPr lang="en-GB" sz="1200" dirty="0">
                  <a:solidFill>
                    <a:schemeClr val="tx1"/>
                  </a:solidFill>
                </a:rPr>
                <a:t>Monitor</a:t>
              </a:r>
            </a:p>
            <a:p>
              <a:pPr marL="180975" lvl="1" indent="-179388" algn="l">
                <a:spcBef>
                  <a:spcPct val="0"/>
                </a:spcBef>
                <a:buClr>
                  <a:srgbClr val="737377"/>
                </a:buClr>
                <a:buFont typeface="Symbol" pitchFamily="18" charset="2"/>
                <a:buChar char="·"/>
              </a:pPr>
              <a:r>
                <a:rPr lang="en-GB" sz="1200" dirty="0">
                  <a:solidFill>
                    <a:schemeClr val="tx1"/>
                  </a:solidFill>
                </a:rPr>
                <a:t>Inspect</a:t>
              </a:r>
            </a:p>
            <a:p>
              <a:pPr marL="180975" lvl="1" indent="-179388" algn="l">
                <a:spcBef>
                  <a:spcPct val="0"/>
                </a:spcBef>
                <a:buClr>
                  <a:srgbClr val="737377"/>
                </a:buClr>
                <a:buFont typeface="Symbol" pitchFamily="18" charset="2"/>
                <a:buChar char="·"/>
              </a:pPr>
              <a:r>
                <a:rPr lang="en-GB" sz="1200" dirty="0">
                  <a:solidFill>
                    <a:schemeClr val="tx1"/>
                  </a:solidFill>
                </a:rPr>
                <a:t>Assess risk</a:t>
              </a:r>
            </a:p>
          </p:txBody>
        </p:sp>
        <p:sp>
          <p:nvSpPr>
            <p:cNvPr id="826389" name="AutoShape 21"/>
            <p:cNvSpPr>
              <a:spLocks noChangeArrowheads="1"/>
            </p:cNvSpPr>
            <p:nvPr/>
          </p:nvSpPr>
          <p:spPr bwMode="gray">
            <a:xfrm>
              <a:off x="5006" y="2109"/>
              <a:ext cx="1074" cy="658"/>
            </a:xfrm>
            <a:prstGeom prst="chevron">
              <a:avLst>
                <a:gd name="adj" fmla="val 22005"/>
              </a:avLst>
            </a:prstGeom>
            <a:solidFill>
              <a:srgbClr val="ADC8E7"/>
            </a:solidFill>
            <a:ln w="1905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ClrTx/>
                <a:buFontTx/>
                <a:buNone/>
              </a:pP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826390" name="Text Box 22"/>
            <p:cNvSpPr txBox="1">
              <a:spLocks noChangeArrowheads="1"/>
            </p:cNvSpPr>
            <p:nvPr/>
          </p:nvSpPr>
          <p:spPr bwMode="gray">
            <a:xfrm>
              <a:off x="5241" y="2345"/>
              <a:ext cx="795" cy="1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gradFill rotWithShape="0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tint val="73725"/>
                          <a:invGamma/>
                        </a:schemeClr>
                      </a:gs>
                    </a:gsLst>
                    <a:path path="shape">
                      <a:fillToRect l="50000" t="50000" r="50000" b="50000"/>
                    </a:path>
                  </a:gra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45720" rIns="45720" anchor="ctr" anchorCtr="1">
              <a:spAutoFit/>
            </a:bodyPr>
            <a:lstStyle/>
            <a:p>
              <a:pPr>
                <a:lnSpc>
                  <a:spcPct val="9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GB" sz="1400" dirty="0">
                  <a:solidFill>
                    <a:schemeClr val="bg2">
                      <a:lumMod val="50000"/>
                    </a:schemeClr>
                  </a:solidFill>
                </a:rPr>
                <a:t>Enforcement</a:t>
              </a:r>
            </a:p>
          </p:txBody>
        </p:sp>
        <p:sp>
          <p:nvSpPr>
            <p:cNvPr id="826391" name="TextFormat"/>
            <p:cNvSpPr>
              <a:spLocks noChangeArrowheads="1"/>
            </p:cNvSpPr>
            <p:nvPr/>
          </p:nvSpPr>
          <p:spPr bwMode="auto">
            <a:xfrm>
              <a:off x="4985" y="2794"/>
              <a:ext cx="949" cy="6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180975" lvl="1" indent="-179388" algn="l">
                <a:spcBef>
                  <a:spcPct val="0"/>
                </a:spcBef>
                <a:buClr>
                  <a:srgbClr val="737377"/>
                </a:buClr>
                <a:buFont typeface="Symbol" pitchFamily="18" charset="2"/>
                <a:buChar char="·"/>
              </a:pPr>
              <a:r>
                <a:rPr lang="en-GB" sz="1200" dirty="0">
                  <a:solidFill>
                    <a:schemeClr val="tx1"/>
                  </a:solidFill>
                </a:rPr>
                <a:t>Service notice</a:t>
              </a:r>
            </a:p>
            <a:p>
              <a:pPr marL="180975" lvl="1" indent="-179388" algn="l">
                <a:spcBef>
                  <a:spcPct val="0"/>
                </a:spcBef>
                <a:buClr>
                  <a:srgbClr val="737377"/>
                </a:buClr>
                <a:buFont typeface="Symbol" pitchFamily="18" charset="2"/>
                <a:buChar char="·"/>
              </a:pPr>
              <a:r>
                <a:rPr lang="en-GB" sz="1200" dirty="0">
                  <a:solidFill>
                    <a:schemeClr val="tx1"/>
                  </a:solidFill>
                </a:rPr>
                <a:t>Manage appeals</a:t>
              </a:r>
            </a:p>
            <a:p>
              <a:pPr marL="180975" lvl="1" indent="-179388" algn="l">
                <a:spcBef>
                  <a:spcPct val="0"/>
                </a:spcBef>
                <a:buClr>
                  <a:srgbClr val="737377"/>
                </a:buClr>
                <a:buFont typeface="Symbol" pitchFamily="18" charset="2"/>
                <a:buChar char="·"/>
              </a:pPr>
              <a:r>
                <a:rPr lang="en-GB" sz="1200" dirty="0">
                  <a:solidFill>
                    <a:schemeClr val="tx1"/>
                  </a:solidFill>
                </a:rPr>
                <a:t>Enforce sanctions</a:t>
              </a:r>
            </a:p>
          </p:txBody>
        </p:sp>
      </p:grpSp>
      <p:grpSp>
        <p:nvGrpSpPr>
          <p:cNvPr id="30" name="Group 25"/>
          <p:cNvGrpSpPr>
            <a:grpSpLocks/>
          </p:cNvGrpSpPr>
          <p:nvPr/>
        </p:nvGrpSpPr>
        <p:grpSpPr bwMode="auto">
          <a:xfrm>
            <a:off x="241790" y="960438"/>
            <a:ext cx="8703904" cy="3965575"/>
            <a:chOff x="427" y="2109"/>
            <a:chExt cx="5667" cy="2498"/>
          </a:xfrm>
        </p:grpSpPr>
        <p:sp>
          <p:nvSpPr>
            <p:cNvPr id="31" name="AutoShape 6"/>
            <p:cNvSpPr>
              <a:spLocks noChangeArrowheads="1"/>
            </p:cNvSpPr>
            <p:nvPr/>
          </p:nvSpPr>
          <p:spPr bwMode="gray">
            <a:xfrm>
              <a:off x="435" y="2111"/>
              <a:ext cx="1181" cy="656"/>
            </a:xfrm>
            <a:prstGeom prst="homePlate">
              <a:avLst>
                <a:gd name="adj" fmla="val 35681"/>
              </a:avLst>
            </a:prstGeom>
            <a:solidFill>
              <a:srgbClr val="ADC8E7"/>
            </a:solidFill>
            <a:ln w="1905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33" name="AutoShape 8"/>
            <p:cNvSpPr>
              <a:spLocks noChangeArrowheads="1"/>
            </p:cNvSpPr>
            <p:nvPr/>
          </p:nvSpPr>
          <p:spPr bwMode="gray">
            <a:xfrm>
              <a:off x="2230" y="2111"/>
              <a:ext cx="1073" cy="656"/>
            </a:xfrm>
            <a:prstGeom prst="chevron">
              <a:avLst>
                <a:gd name="adj" fmla="val 22092"/>
              </a:avLst>
            </a:prstGeom>
            <a:solidFill>
              <a:srgbClr val="ADC8E7"/>
            </a:solidFill>
            <a:ln w="1905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ClrTx/>
                <a:buFontTx/>
                <a:buNone/>
              </a:pP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34" name="AutoShape 9"/>
            <p:cNvSpPr>
              <a:spLocks noChangeArrowheads="1"/>
            </p:cNvSpPr>
            <p:nvPr/>
          </p:nvSpPr>
          <p:spPr bwMode="gray">
            <a:xfrm>
              <a:off x="3155" y="2111"/>
              <a:ext cx="1073" cy="656"/>
            </a:xfrm>
            <a:prstGeom prst="chevron">
              <a:avLst>
                <a:gd name="adj" fmla="val 22051"/>
              </a:avLst>
            </a:prstGeom>
            <a:solidFill>
              <a:srgbClr val="ADC8E7"/>
            </a:solidFill>
            <a:ln w="1905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ClrTx/>
                <a:buFontTx/>
                <a:buNone/>
              </a:pP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35" name="AutoShape 10"/>
            <p:cNvSpPr>
              <a:spLocks noChangeArrowheads="1"/>
            </p:cNvSpPr>
            <p:nvPr/>
          </p:nvSpPr>
          <p:spPr bwMode="gray">
            <a:xfrm>
              <a:off x="4081" y="2111"/>
              <a:ext cx="1074" cy="656"/>
            </a:xfrm>
            <a:prstGeom prst="chevron">
              <a:avLst>
                <a:gd name="adj" fmla="val 22072"/>
              </a:avLst>
            </a:prstGeom>
            <a:solidFill>
              <a:srgbClr val="ADC8E7"/>
            </a:solidFill>
            <a:ln w="1905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ClrTx/>
                <a:buFontTx/>
                <a:buNone/>
              </a:pP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36" name="Text Box 11"/>
            <p:cNvSpPr txBox="1">
              <a:spLocks noChangeArrowheads="1"/>
            </p:cNvSpPr>
            <p:nvPr/>
          </p:nvSpPr>
          <p:spPr bwMode="gray">
            <a:xfrm>
              <a:off x="570" y="2287"/>
              <a:ext cx="853" cy="3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gradFill rotWithShape="0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tint val="73725"/>
                          <a:invGamma/>
                        </a:schemeClr>
                      </a:gs>
                    </a:gsLst>
                    <a:path path="shape">
                      <a:fillToRect l="50000" t="50000" r="50000" b="50000"/>
                    </a:path>
                  </a:gra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45720" rIns="45720" anchor="ctr" anchorCtr="1">
              <a:spAutoFit/>
            </a:bodyPr>
            <a:lstStyle/>
            <a:p>
              <a:pPr>
                <a:lnSpc>
                  <a:spcPct val="9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GB" sz="1400" dirty="0">
                  <a:solidFill>
                    <a:schemeClr val="bg2">
                      <a:lumMod val="50000"/>
                    </a:schemeClr>
                  </a:solidFill>
                </a:rPr>
                <a:t>Strategy, Risk and Research</a:t>
              </a:r>
            </a:p>
          </p:txBody>
        </p:sp>
        <p:sp>
          <p:nvSpPr>
            <p:cNvPr id="38" name="Text Box 13"/>
            <p:cNvSpPr txBox="1">
              <a:spLocks noChangeArrowheads="1"/>
            </p:cNvSpPr>
            <p:nvPr/>
          </p:nvSpPr>
          <p:spPr bwMode="gray">
            <a:xfrm>
              <a:off x="2443" y="2347"/>
              <a:ext cx="851" cy="1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gradFill rotWithShape="0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tint val="73725"/>
                          <a:invGamma/>
                        </a:schemeClr>
                      </a:gs>
                    </a:gsLst>
                    <a:path path="shape">
                      <a:fillToRect l="50000" t="50000" r="50000" b="50000"/>
                    </a:path>
                  </a:gra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45720" rIns="45720" anchor="ctr" anchorCtr="1">
              <a:spAutoFit/>
            </a:bodyPr>
            <a:lstStyle/>
            <a:p>
              <a:pPr>
                <a:lnSpc>
                  <a:spcPct val="9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GB" sz="1400" dirty="0">
                  <a:solidFill>
                    <a:schemeClr val="bg2">
                      <a:lumMod val="50000"/>
                    </a:schemeClr>
                  </a:solidFill>
                </a:rPr>
                <a:t>Authorisation</a:t>
              </a:r>
            </a:p>
          </p:txBody>
        </p:sp>
        <p:sp>
          <p:nvSpPr>
            <p:cNvPr id="39" name="Text Box 14"/>
            <p:cNvSpPr txBox="1">
              <a:spLocks noChangeArrowheads="1"/>
            </p:cNvSpPr>
            <p:nvPr/>
          </p:nvSpPr>
          <p:spPr bwMode="gray">
            <a:xfrm>
              <a:off x="3405" y="2347"/>
              <a:ext cx="854" cy="1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gradFill rotWithShape="0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tint val="73725"/>
                          <a:invGamma/>
                        </a:schemeClr>
                      </a:gs>
                    </a:gsLst>
                    <a:path path="shape">
                      <a:fillToRect l="50000" t="50000" r="50000" b="50000"/>
                    </a:path>
                  </a:gra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45720" rIns="45720" anchor="ctr" anchorCtr="1">
              <a:spAutoFit/>
            </a:bodyPr>
            <a:lstStyle/>
            <a:p>
              <a:pPr>
                <a:lnSpc>
                  <a:spcPct val="9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GB" sz="1400" dirty="0">
                  <a:solidFill>
                    <a:schemeClr val="bg2">
                      <a:lumMod val="50000"/>
                    </a:schemeClr>
                  </a:solidFill>
                </a:rPr>
                <a:t>Supervise</a:t>
              </a:r>
            </a:p>
          </p:txBody>
        </p:sp>
        <p:sp>
          <p:nvSpPr>
            <p:cNvPr id="40" name="Text Box 15"/>
            <p:cNvSpPr txBox="1">
              <a:spLocks noChangeArrowheads="1"/>
            </p:cNvSpPr>
            <p:nvPr/>
          </p:nvSpPr>
          <p:spPr bwMode="gray">
            <a:xfrm>
              <a:off x="4316" y="2348"/>
              <a:ext cx="853" cy="1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gradFill rotWithShape="0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tint val="73725"/>
                          <a:invGamma/>
                        </a:schemeClr>
                      </a:gs>
                    </a:gsLst>
                    <a:path path="shape">
                      <a:fillToRect l="50000" t="50000" r="50000" b="50000"/>
                    </a:path>
                  </a:gra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45720" rIns="45720" anchor="ctr" anchorCtr="1">
              <a:spAutoFit/>
            </a:bodyPr>
            <a:lstStyle/>
            <a:p>
              <a:pPr>
                <a:lnSpc>
                  <a:spcPct val="9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GB" sz="1400" dirty="0">
                  <a:solidFill>
                    <a:schemeClr val="bg2">
                      <a:lumMod val="50000"/>
                    </a:schemeClr>
                  </a:solidFill>
                </a:rPr>
                <a:t>Moderate</a:t>
              </a:r>
            </a:p>
          </p:txBody>
        </p:sp>
        <p:sp>
          <p:nvSpPr>
            <p:cNvPr id="41" name="TextFormat"/>
            <p:cNvSpPr>
              <a:spLocks noChangeArrowheads="1"/>
            </p:cNvSpPr>
            <p:nvPr/>
          </p:nvSpPr>
          <p:spPr bwMode="auto">
            <a:xfrm>
              <a:off x="427" y="2796"/>
              <a:ext cx="962" cy="6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180975" lvl="1" indent="-179388" algn="l">
                <a:spcBef>
                  <a:spcPct val="0"/>
                </a:spcBef>
                <a:buClr>
                  <a:srgbClr val="737377"/>
                </a:buClr>
                <a:buFont typeface="Symbol" pitchFamily="18" charset="2"/>
                <a:buChar char="·"/>
              </a:pPr>
              <a:r>
                <a:rPr lang="en-GB" sz="1200" dirty="0">
                  <a:solidFill>
                    <a:schemeClr val="tx1"/>
                  </a:solidFill>
                </a:rPr>
                <a:t>Set Regulatory strategy</a:t>
              </a:r>
            </a:p>
            <a:p>
              <a:pPr marL="180975" lvl="1" indent="-179388" algn="l">
                <a:spcBef>
                  <a:spcPct val="0"/>
                </a:spcBef>
                <a:buClr>
                  <a:srgbClr val="737377"/>
                </a:buClr>
                <a:buFont typeface="Symbol" pitchFamily="18" charset="2"/>
                <a:buChar char="·"/>
              </a:pPr>
              <a:r>
                <a:rPr lang="en-GB" sz="1200" dirty="0">
                  <a:solidFill>
                    <a:schemeClr val="tx1"/>
                  </a:solidFill>
                </a:rPr>
                <a:t>Risk Framework</a:t>
              </a:r>
            </a:p>
            <a:p>
              <a:pPr marL="180975" lvl="1" indent="-179388" algn="l">
                <a:spcBef>
                  <a:spcPct val="0"/>
                </a:spcBef>
                <a:buClr>
                  <a:srgbClr val="737377"/>
                </a:buClr>
                <a:buFont typeface="Symbol" pitchFamily="18" charset="2"/>
                <a:buChar char="·"/>
              </a:pPr>
              <a:r>
                <a:rPr lang="en-GB" sz="1200" dirty="0">
                  <a:solidFill>
                    <a:schemeClr val="tx1"/>
                  </a:solidFill>
                </a:rPr>
                <a:t>Legal framework</a:t>
              </a:r>
            </a:p>
            <a:p>
              <a:pPr marL="180975" lvl="1" indent="-179388" algn="l">
                <a:spcBef>
                  <a:spcPct val="0"/>
                </a:spcBef>
                <a:buClr>
                  <a:srgbClr val="737377"/>
                </a:buClr>
                <a:buFont typeface="Symbol" pitchFamily="18" charset="2"/>
                <a:buChar char="·"/>
              </a:pPr>
              <a:r>
                <a:rPr lang="en-GB" sz="1200" dirty="0">
                  <a:solidFill>
                    <a:schemeClr val="tx1"/>
                  </a:solidFill>
                </a:rPr>
                <a:t>Research and Evaluation</a:t>
              </a:r>
            </a:p>
          </p:txBody>
        </p:sp>
        <p:sp>
          <p:nvSpPr>
            <p:cNvPr id="42" name="TextFormat"/>
            <p:cNvSpPr>
              <a:spLocks noChangeArrowheads="1"/>
            </p:cNvSpPr>
            <p:nvPr/>
          </p:nvSpPr>
          <p:spPr bwMode="auto">
            <a:xfrm>
              <a:off x="1323" y="2796"/>
              <a:ext cx="904" cy="6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180975" lvl="1" indent="-179388" algn="l">
                <a:spcBef>
                  <a:spcPct val="0"/>
                </a:spcBef>
                <a:buClr>
                  <a:srgbClr val="737377"/>
                </a:buClr>
                <a:buFont typeface="Symbol" pitchFamily="18" charset="2"/>
                <a:buChar char="·"/>
              </a:pPr>
              <a:r>
                <a:rPr lang="en-GB" sz="1200" dirty="0">
                  <a:solidFill>
                    <a:schemeClr val="tx1"/>
                  </a:solidFill>
                </a:rPr>
                <a:t>Policy and conditions</a:t>
              </a:r>
            </a:p>
            <a:p>
              <a:pPr marL="180975" lvl="1" indent="-179388" algn="l">
                <a:spcBef>
                  <a:spcPct val="0"/>
                </a:spcBef>
                <a:buClr>
                  <a:srgbClr val="737377"/>
                </a:buClr>
                <a:buFont typeface="Symbol" pitchFamily="18" charset="2"/>
                <a:buChar char="·"/>
              </a:pPr>
              <a:r>
                <a:rPr lang="en-GB" sz="1200" dirty="0">
                  <a:solidFill>
                    <a:schemeClr val="tx1"/>
                  </a:solidFill>
                </a:rPr>
                <a:t>Industry guidance</a:t>
              </a:r>
            </a:p>
            <a:p>
              <a:pPr marL="180975" lvl="1" indent="-179388" algn="l">
                <a:spcBef>
                  <a:spcPct val="0"/>
                </a:spcBef>
                <a:buClr>
                  <a:srgbClr val="737377"/>
                </a:buClr>
                <a:buFont typeface="Symbol" pitchFamily="18" charset="2"/>
                <a:buChar char="·"/>
              </a:pPr>
              <a:r>
                <a:rPr lang="en-GB" sz="1200" dirty="0">
                  <a:solidFill>
                    <a:schemeClr val="tx1"/>
                  </a:solidFill>
                </a:rPr>
                <a:t>Standards for providers &amp; qualifications</a:t>
              </a:r>
            </a:p>
          </p:txBody>
        </p:sp>
        <p:sp>
          <p:nvSpPr>
            <p:cNvPr id="43" name="TextFormat"/>
            <p:cNvSpPr>
              <a:spLocks noChangeArrowheads="1"/>
            </p:cNvSpPr>
            <p:nvPr/>
          </p:nvSpPr>
          <p:spPr bwMode="auto">
            <a:xfrm>
              <a:off x="2199" y="2796"/>
              <a:ext cx="949" cy="6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180975" lvl="1" indent="-179388" algn="l">
                <a:spcBef>
                  <a:spcPct val="0"/>
                </a:spcBef>
                <a:buClr>
                  <a:srgbClr val="737377"/>
                </a:buClr>
                <a:buFont typeface="Symbol" pitchFamily="18" charset="2"/>
                <a:buChar char="·"/>
              </a:pPr>
              <a:r>
                <a:rPr lang="en-GB" sz="1200" dirty="0">
                  <a:solidFill>
                    <a:schemeClr val="tx1"/>
                  </a:solidFill>
                </a:rPr>
                <a:t>Recognise providers</a:t>
              </a:r>
            </a:p>
            <a:p>
              <a:pPr marL="180975" lvl="1" indent="-179388" algn="l">
                <a:spcBef>
                  <a:spcPct val="0"/>
                </a:spcBef>
                <a:buClr>
                  <a:srgbClr val="737377"/>
                </a:buClr>
                <a:buFont typeface="Symbol" pitchFamily="18" charset="2"/>
                <a:buChar char="·"/>
              </a:pPr>
              <a:r>
                <a:rPr lang="en-GB" sz="1200" dirty="0">
                  <a:solidFill>
                    <a:schemeClr val="tx1"/>
                  </a:solidFill>
                </a:rPr>
                <a:t>Accredit qualifications</a:t>
              </a:r>
            </a:p>
            <a:p>
              <a:pPr marL="180975" lvl="1" indent="-179388" algn="l">
                <a:spcBef>
                  <a:spcPct val="0"/>
                </a:spcBef>
                <a:buClr>
                  <a:srgbClr val="737377"/>
                </a:buClr>
                <a:buFont typeface="Symbol" pitchFamily="18" charset="2"/>
                <a:buChar char="·"/>
              </a:pPr>
              <a:r>
                <a:rPr lang="en-GB" sz="1200" dirty="0">
                  <a:solidFill>
                    <a:schemeClr val="tx1"/>
                  </a:solidFill>
                </a:rPr>
                <a:t>Determine supervision regime</a:t>
              </a:r>
            </a:p>
          </p:txBody>
        </p:sp>
        <p:sp>
          <p:nvSpPr>
            <p:cNvPr id="44" name="TextFormat"/>
            <p:cNvSpPr>
              <a:spLocks noChangeArrowheads="1"/>
            </p:cNvSpPr>
            <p:nvPr/>
          </p:nvSpPr>
          <p:spPr bwMode="auto">
            <a:xfrm>
              <a:off x="3129" y="2796"/>
              <a:ext cx="949" cy="6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180975" lvl="1" indent="-179388" algn="l">
                <a:spcBef>
                  <a:spcPct val="0"/>
                </a:spcBef>
                <a:buClr>
                  <a:srgbClr val="737377"/>
                </a:buClr>
                <a:buFont typeface="Symbol" pitchFamily="18" charset="2"/>
                <a:buChar char="·"/>
              </a:pPr>
              <a:r>
                <a:rPr lang="en-GB" sz="1200" dirty="0">
                  <a:solidFill>
                    <a:schemeClr val="tx1"/>
                  </a:solidFill>
                </a:rPr>
                <a:t>Monitor</a:t>
              </a:r>
            </a:p>
            <a:p>
              <a:pPr marL="180975" lvl="1" indent="-179388" algn="l">
                <a:spcBef>
                  <a:spcPct val="0"/>
                </a:spcBef>
                <a:buClr>
                  <a:srgbClr val="737377"/>
                </a:buClr>
                <a:buFont typeface="Symbol" pitchFamily="18" charset="2"/>
                <a:buChar char="·"/>
              </a:pPr>
              <a:r>
                <a:rPr lang="en-GB" sz="1200" dirty="0">
                  <a:solidFill>
                    <a:schemeClr val="tx1"/>
                  </a:solidFill>
                </a:rPr>
                <a:t>Inspect</a:t>
              </a:r>
            </a:p>
            <a:p>
              <a:pPr marL="180975" lvl="1" indent="-179388" algn="l">
                <a:spcBef>
                  <a:spcPct val="0"/>
                </a:spcBef>
                <a:buClr>
                  <a:srgbClr val="737377"/>
                </a:buClr>
                <a:buFont typeface="Symbol" pitchFamily="18" charset="2"/>
                <a:buChar char="·"/>
              </a:pPr>
              <a:r>
                <a:rPr lang="en-GB" sz="1200" dirty="0">
                  <a:solidFill>
                    <a:schemeClr val="tx1"/>
                  </a:solidFill>
                </a:rPr>
                <a:t>Assess risk</a:t>
              </a:r>
            </a:p>
          </p:txBody>
        </p:sp>
        <p:sp>
          <p:nvSpPr>
            <p:cNvPr id="45" name="TextFormat"/>
            <p:cNvSpPr>
              <a:spLocks noChangeArrowheads="1"/>
            </p:cNvSpPr>
            <p:nvPr/>
          </p:nvSpPr>
          <p:spPr bwMode="auto">
            <a:xfrm>
              <a:off x="4060" y="2796"/>
              <a:ext cx="949" cy="6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180975" lvl="1" indent="-179388" algn="l">
                <a:spcBef>
                  <a:spcPct val="0"/>
                </a:spcBef>
                <a:buClr>
                  <a:srgbClr val="737377"/>
                </a:buClr>
                <a:buFont typeface="Symbol" pitchFamily="18" charset="2"/>
                <a:buChar char="·"/>
              </a:pPr>
              <a:r>
                <a:rPr lang="en-GB" sz="1200" dirty="0">
                  <a:solidFill>
                    <a:schemeClr val="tx1"/>
                  </a:solidFill>
                </a:rPr>
                <a:t>Moderate awarding of key qualifications</a:t>
              </a:r>
            </a:p>
          </p:txBody>
        </p:sp>
        <p:sp>
          <p:nvSpPr>
            <p:cNvPr id="46" name="AutoShape 21"/>
            <p:cNvSpPr>
              <a:spLocks noChangeArrowheads="1"/>
            </p:cNvSpPr>
            <p:nvPr/>
          </p:nvSpPr>
          <p:spPr bwMode="gray">
            <a:xfrm>
              <a:off x="5006" y="2109"/>
              <a:ext cx="1074" cy="658"/>
            </a:xfrm>
            <a:prstGeom prst="chevron">
              <a:avLst>
                <a:gd name="adj" fmla="val 22005"/>
              </a:avLst>
            </a:prstGeom>
            <a:solidFill>
              <a:srgbClr val="ADC8E7"/>
            </a:solidFill>
            <a:ln w="1905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ClrTx/>
                <a:buFontTx/>
                <a:buNone/>
              </a:pP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47" name="Text Box 22"/>
            <p:cNvSpPr txBox="1">
              <a:spLocks noChangeArrowheads="1"/>
            </p:cNvSpPr>
            <p:nvPr/>
          </p:nvSpPr>
          <p:spPr bwMode="gray">
            <a:xfrm>
              <a:off x="5241" y="2345"/>
              <a:ext cx="853" cy="1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gradFill rotWithShape="0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tint val="73725"/>
                          <a:invGamma/>
                        </a:schemeClr>
                      </a:gs>
                    </a:gsLst>
                    <a:path path="shape">
                      <a:fillToRect l="50000" t="50000" r="50000" b="50000"/>
                    </a:path>
                  </a:gra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45720" rIns="45720" anchor="ctr" anchorCtr="1">
              <a:spAutoFit/>
            </a:bodyPr>
            <a:lstStyle/>
            <a:p>
              <a:pPr>
                <a:lnSpc>
                  <a:spcPct val="9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GB" sz="1400" dirty="0">
                  <a:solidFill>
                    <a:schemeClr val="bg2">
                      <a:lumMod val="50000"/>
                    </a:schemeClr>
                  </a:solidFill>
                </a:rPr>
                <a:t>Enforcement</a:t>
              </a:r>
            </a:p>
          </p:txBody>
        </p:sp>
        <p:sp>
          <p:nvSpPr>
            <p:cNvPr id="48" name="TextFormat"/>
            <p:cNvSpPr>
              <a:spLocks noChangeArrowheads="1"/>
            </p:cNvSpPr>
            <p:nvPr/>
          </p:nvSpPr>
          <p:spPr bwMode="auto">
            <a:xfrm>
              <a:off x="4985" y="2794"/>
              <a:ext cx="949" cy="6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180975" lvl="1" indent="-179388" algn="l">
                <a:spcBef>
                  <a:spcPct val="0"/>
                </a:spcBef>
                <a:buClr>
                  <a:srgbClr val="737377"/>
                </a:buClr>
                <a:buFont typeface="Symbol" pitchFamily="18" charset="2"/>
                <a:buChar char="·"/>
              </a:pPr>
              <a:r>
                <a:rPr lang="en-GB" sz="1200" dirty="0">
                  <a:solidFill>
                    <a:schemeClr val="tx1"/>
                  </a:solidFill>
                </a:rPr>
                <a:t>Service notice</a:t>
              </a:r>
            </a:p>
            <a:p>
              <a:pPr marL="180975" lvl="1" indent="-179388" algn="l">
                <a:spcBef>
                  <a:spcPct val="0"/>
                </a:spcBef>
                <a:buClr>
                  <a:srgbClr val="737377"/>
                </a:buClr>
                <a:buFont typeface="Symbol" pitchFamily="18" charset="2"/>
                <a:buChar char="·"/>
              </a:pPr>
              <a:r>
                <a:rPr lang="en-GB" sz="1200" dirty="0">
                  <a:solidFill>
                    <a:schemeClr val="tx1"/>
                  </a:solidFill>
                </a:rPr>
                <a:t>Manage appeals</a:t>
              </a:r>
            </a:p>
            <a:p>
              <a:pPr marL="180975" lvl="1" indent="-179388" algn="l">
                <a:spcBef>
                  <a:spcPct val="0"/>
                </a:spcBef>
                <a:buClr>
                  <a:srgbClr val="737377"/>
                </a:buClr>
                <a:buFont typeface="Symbol" pitchFamily="18" charset="2"/>
                <a:buChar char="·"/>
              </a:pPr>
              <a:r>
                <a:rPr lang="en-GB" sz="1200" dirty="0">
                  <a:solidFill>
                    <a:schemeClr val="tx1"/>
                  </a:solidFill>
                </a:rPr>
                <a:t>Enforce sanctions</a:t>
              </a:r>
            </a:p>
          </p:txBody>
        </p:sp>
        <p:sp>
          <p:nvSpPr>
            <p:cNvPr id="32" name="AutoShape 7"/>
            <p:cNvSpPr>
              <a:spLocks noChangeArrowheads="1"/>
            </p:cNvSpPr>
            <p:nvPr/>
          </p:nvSpPr>
          <p:spPr bwMode="gray">
            <a:xfrm>
              <a:off x="1301" y="2111"/>
              <a:ext cx="1073" cy="656"/>
            </a:xfrm>
            <a:prstGeom prst="chevron">
              <a:avLst>
                <a:gd name="adj" fmla="val 22051"/>
              </a:avLst>
            </a:prstGeom>
            <a:solidFill>
              <a:srgbClr val="ADC8E7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dirty="0"/>
            </a:p>
          </p:txBody>
        </p:sp>
        <p:sp>
          <p:nvSpPr>
            <p:cNvPr id="37" name="Text Box 12"/>
            <p:cNvSpPr txBox="1">
              <a:spLocks noChangeArrowheads="1"/>
            </p:cNvSpPr>
            <p:nvPr/>
          </p:nvSpPr>
          <p:spPr bwMode="gray">
            <a:xfrm>
              <a:off x="1479" y="2226"/>
              <a:ext cx="851" cy="4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gradFill rotWithShape="0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tint val="73725"/>
                          <a:invGamma/>
                        </a:schemeClr>
                      </a:gs>
                    </a:gsLst>
                    <a:path path="shape">
                      <a:fillToRect l="50000" t="50000" r="50000" b="50000"/>
                    </a:path>
                  </a:gra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45720" rIns="45720" anchor="ctr" anchorCtr="1">
              <a:spAutoFit/>
            </a:bodyPr>
            <a:lstStyle/>
            <a:p>
              <a:pPr>
                <a:lnSpc>
                  <a:spcPct val="9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GB" sz="1400" dirty="0">
                  <a:solidFill>
                    <a:schemeClr val="bg2">
                      <a:lumMod val="50000"/>
                    </a:schemeClr>
                  </a:solidFill>
                </a:rPr>
                <a:t>Policy, guidance and standards</a:t>
              </a:r>
            </a:p>
          </p:txBody>
        </p:sp>
        <p:sp>
          <p:nvSpPr>
            <p:cNvPr id="49" name="AutoShape 7"/>
            <p:cNvSpPr>
              <a:spLocks noChangeArrowheads="1"/>
            </p:cNvSpPr>
            <p:nvPr/>
          </p:nvSpPr>
          <p:spPr bwMode="gray">
            <a:xfrm>
              <a:off x="1357" y="3951"/>
              <a:ext cx="1073" cy="656"/>
            </a:xfrm>
            <a:prstGeom prst="chevron">
              <a:avLst>
                <a:gd name="adj" fmla="val 22051"/>
              </a:avLst>
            </a:prstGeom>
            <a:solidFill>
              <a:srgbClr val="ADC8E7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dirty="0"/>
            </a:p>
          </p:txBody>
        </p:sp>
        <p:sp>
          <p:nvSpPr>
            <p:cNvPr id="53" name="Text Box 12"/>
            <p:cNvSpPr txBox="1">
              <a:spLocks noChangeArrowheads="1"/>
            </p:cNvSpPr>
            <p:nvPr/>
          </p:nvSpPr>
          <p:spPr bwMode="gray">
            <a:xfrm>
              <a:off x="1535" y="4066"/>
              <a:ext cx="851" cy="4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gradFill rotWithShape="0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tint val="73725"/>
                          <a:invGamma/>
                        </a:schemeClr>
                      </a:gs>
                    </a:gsLst>
                    <a:path path="shape">
                      <a:fillToRect l="50000" t="50000" r="50000" b="50000"/>
                    </a:path>
                  </a:gra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45720" rIns="45720" anchor="ctr" anchorCtr="1">
              <a:spAutoFit/>
            </a:bodyPr>
            <a:lstStyle/>
            <a:p>
              <a:pPr>
                <a:lnSpc>
                  <a:spcPct val="9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GB" sz="1400" dirty="0">
                  <a:solidFill>
                    <a:schemeClr val="bg2">
                      <a:lumMod val="50000"/>
                    </a:schemeClr>
                  </a:solidFill>
                </a:rPr>
                <a:t>Policy, guidance and standards</a:t>
              </a:r>
            </a:p>
          </p:txBody>
        </p:sp>
      </p:grpSp>
      <p:sp>
        <p:nvSpPr>
          <p:cNvPr id="4" name="Rectangle 3"/>
          <p:cNvSpPr/>
          <p:nvPr/>
        </p:nvSpPr>
        <p:spPr>
          <a:xfrm>
            <a:off x="206621" y="601763"/>
            <a:ext cx="30833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chemeClr val="tx1"/>
                </a:solidFill>
              </a:rPr>
              <a:t>Educational Qualifications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42354" y="3505400"/>
            <a:ext cx="29380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chemeClr val="tx1"/>
                </a:solidFill>
              </a:rPr>
              <a:t>Vocational Qualifications</a:t>
            </a:r>
          </a:p>
        </p:txBody>
      </p:sp>
      <p:sp>
        <p:nvSpPr>
          <p:cNvPr id="52" name="Title 1"/>
          <p:cNvSpPr txBox="1">
            <a:spLocks/>
          </p:cNvSpPr>
          <p:nvPr/>
        </p:nvSpPr>
        <p:spPr>
          <a:xfrm>
            <a:off x="245541" y="51614"/>
            <a:ext cx="8898460" cy="574675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GB" sz="2000" b="0" dirty="0">
                <a:solidFill>
                  <a:schemeClr val="tx1"/>
                </a:solidFill>
              </a:rPr>
              <a:t>Value delivery chains for regulator of educational qualifications</a:t>
            </a:r>
          </a:p>
        </p:txBody>
      </p:sp>
    </p:spTree>
    <p:extLst>
      <p:ext uri="{BB962C8B-B14F-4D97-AF65-F5344CB8AC3E}">
        <p14:creationId xmlns:p14="http://schemas.microsoft.com/office/powerpoint/2010/main" val="26396962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/>
          <p:cNvSpPr/>
          <p:nvPr/>
        </p:nvSpPr>
        <p:spPr bwMode="auto">
          <a:xfrm>
            <a:off x="0" y="562068"/>
            <a:ext cx="9144000" cy="549182"/>
          </a:xfrm>
          <a:prstGeom prst="rect">
            <a:avLst/>
          </a:prstGeom>
          <a:solidFill>
            <a:schemeClr val="bg1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Tx/>
              <a:buFont typeface="Symbol" pitchFamily="18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rgbClr val="737377"/>
              </a:solidFill>
              <a:effectLst/>
              <a:latin typeface="Arial" charset="0"/>
            </a:endParaRPr>
          </a:p>
        </p:txBody>
      </p:sp>
      <p:sp>
        <p:nvSpPr>
          <p:cNvPr id="51" name="Rectangle 50"/>
          <p:cNvSpPr/>
          <p:nvPr/>
        </p:nvSpPr>
        <p:spPr bwMode="auto">
          <a:xfrm>
            <a:off x="0" y="5903914"/>
            <a:ext cx="9144000" cy="549182"/>
          </a:xfrm>
          <a:prstGeom prst="rect">
            <a:avLst/>
          </a:prstGeom>
          <a:solidFill>
            <a:schemeClr val="bg1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Tx/>
              <a:buFont typeface="Symbol" pitchFamily="18" charset="2"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rgbClr val="737377"/>
              </a:solidFill>
              <a:effectLst/>
              <a:latin typeface="Arial" charset="0"/>
            </a:endParaRPr>
          </a:p>
        </p:txBody>
      </p:sp>
      <p:sp>
        <p:nvSpPr>
          <p:cNvPr id="826374" name="AutoShape 6"/>
          <p:cNvSpPr>
            <a:spLocks noChangeArrowheads="1"/>
          </p:cNvSpPr>
          <p:nvPr/>
        </p:nvSpPr>
        <p:spPr bwMode="gray">
          <a:xfrm>
            <a:off x="242354" y="3884614"/>
            <a:ext cx="1813890" cy="1041400"/>
          </a:xfrm>
          <a:prstGeom prst="homePlate">
            <a:avLst>
              <a:gd name="adj" fmla="val 35681"/>
            </a:avLst>
          </a:prstGeom>
          <a:solidFill>
            <a:srgbClr val="00B050"/>
          </a:solidFill>
          <a:ln w="19050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spcBef>
                <a:spcPct val="0"/>
              </a:spcBef>
              <a:buClrTx/>
              <a:buFontTx/>
              <a:buNone/>
            </a:pP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826376" name="AutoShape 8"/>
          <p:cNvSpPr>
            <a:spLocks noChangeArrowheads="1"/>
          </p:cNvSpPr>
          <p:nvPr/>
        </p:nvSpPr>
        <p:spPr bwMode="gray">
          <a:xfrm>
            <a:off x="2994674" y="3884614"/>
            <a:ext cx="1651085" cy="1041400"/>
          </a:xfrm>
          <a:prstGeom prst="chevron">
            <a:avLst>
              <a:gd name="adj" fmla="val 22092"/>
            </a:avLst>
          </a:prstGeom>
          <a:solidFill>
            <a:srgbClr val="FF0000"/>
          </a:solidFill>
          <a:ln w="19050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Tx/>
              <a:buFontTx/>
              <a:buNone/>
            </a:pP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826377" name="AutoShape 9"/>
          <p:cNvSpPr>
            <a:spLocks noChangeArrowheads="1"/>
          </p:cNvSpPr>
          <p:nvPr/>
        </p:nvSpPr>
        <p:spPr bwMode="gray">
          <a:xfrm>
            <a:off x="4419983" y="3884614"/>
            <a:ext cx="1648014" cy="1041400"/>
          </a:xfrm>
          <a:prstGeom prst="chevron">
            <a:avLst>
              <a:gd name="adj" fmla="val 22051"/>
            </a:avLst>
          </a:prstGeom>
          <a:solidFill>
            <a:srgbClr val="FF0000"/>
          </a:solidFill>
          <a:ln w="19050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Tx/>
              <a:buFontTx/>
              <a:buNone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826379" name="Text Box 11"/>
          <p:cNvSpPr txBox="1">
            <a:spLocks noChangeArrowheads="1"/>
          </p:cNvSpPr>
          <p:nvPr/>
        </p:nvSpPr>
        <p:spPr bwMode="gray">
          <a:xfrm>
            <a:off x="436050" y="4164246"/>
            <a:ext cx="1279728" cy="483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tint val="7372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45720" rIns="45720" anchor="ctr" anchorCtr="1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en-GB" sz="1400" dirty="0">
                <a:solidFill>
                  <a:schemeClr val="bg1"/>
                </a:solidFill>
              </a:rPr>
              <a:t>Strategy, Risk and Research</a:t>
            </a:r>
          </a:p>
        </p:txBody>
      </p:sp>
      <p:sp>
        <p:nvSpPr>
          <p:cNvPr id="826381" name="Text Box 13"/>
          <p:cNvSpPr txBox="1">
            <a:spLocks noChangeArrowheads="1"/>
          </p:cNvSpPr>
          <p:nvPr/>
        </p:nvSpPr>
        <p:spPr bwMode="gray">
          <a:xfrm>
            <a:off x="3312778" y="4260402"/>
            <a:ext cx="1277864" cy="289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tint val="7372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45720" rIns="45720" anchor="ctr" anchorCtr="1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en-GB" sz="1400" dirty="0">
                <a:solidFill>
                  <a:schemeClr val="bg1"/>
                </a:solidFill>
              </a:rPr>
              <a:t>Authorisation</a:t>
            </a:r>
          </a:p>
        </p:txBody>
      </p:sp>
      <p:sp>
        <p:nvSpPr>
          <p:cNvPr id="826382" name="Text Box 14"/>
          <p:cNvSpPr txBox="1">
            <a:spLocks noChangeArrowheads="1"/>
          </p:cNvSpPr>
          <p:nvPr/>
        </p:nvSpPr>
        <p:spPr bwMode="gray">
          <a:xfrm>
            <a:off x="4737116" y="4260402"/>
            <a:ext cx="1281594" cy="289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tint val="7372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45720" rIns="45720" anchor="ctr" anchorCtr="1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en-GB" sz="1400" dirty="0">
                <a:solidFill>
                  <a:schemeClr val="bg1"/>
                </a:solidFill>
              </a:rPr>
              <a:t>Supervise</a:t>
            </a:r>
          </a:p>
        </p:txBody>
      </p:sp>
      <p:sp>
        <p:nvSpPr>
          <p:cNvPr id="826383" name="Text Box 15"/>
          <p:cNvSpPr txBox="1">
            <a:spLocks noChangeArrowheads="1"/>
          </p:cNvSpPr>
          <p:nvPr/>
        </p:nvSpPr>
        <p:spPr bwMode="gray">
          <a:xfrm>
            <a:off x="6203155" y="4232190"/>
            <a:ext cx="1053622" cy="346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tint val="7372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5720" rIns="45720" anchor="ctr" anchorCtr="1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en-GB" dirty="0">
                <a:solidFill>
                  <a:schemeClr val="bg1"/>
                </a:solidFill>
              </a:rPr>
              <a:t>Moderate</a:t>
            </a:r>
          </a:p>
        </p:txBody>
      </p:sp>
      <p:sp>
        <p:nvSpPr>
          <p:cNvPr id="826384" name="TextFormat"/>
          <p:cNvSpPr>
            <a:spLocks noChangeArrowheads="1"/>
          </p:cNvSpPr>
          <p:nvPr/>
        </p:nvSpPr>
        <p:spPr bwMode="auto">
          <a:xfrm>
            <a:off x="230067" y="4972052"/>
            <a:ext cx="1477529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180975" lvl="1" indent="-179388" algn="l">
              <a:spcBef>
                <a:spcPct val="0"/>
              </a:spcBef>
              <a:buClr>
                <a:srgbClr val="737377"/>
              </a:buClr>
              <a:buFont typeface="Symbol" pitchFamily="18" charset="2"/>
              <a:buChar char="·"/>
            </a:pPr>
            <a:r>
              <a:rPr lang="en-GB" sz="1200" dirty="0">
                <a:solidFill>
                  <a:srgbClr val="00B050"/>
                </a:solidFill>
              </a:rPr>
              <a:t>Set Regulatory strategy</a:t>
            </a:r>
          </a:p>
          <a:p>
            <a:pPr marL="180975" lvl="1" indent="-179388" algn="l">
              <a:spcBef>
                <a:spcPct val="0"/>
              </a:spcBef>
              <a:buClr>
                <a:srgbClr val="737377"/>
              </a:buClr>
              <a:buFont typeface="Symbol" pitchFamily="18" charset="2"/>
              <a:buChar char="·"/>
            </a:pPr>
            <a:r>
              <a:rPr lang="en-GB" sz="1200" dirty="0">
                <a:solidFill>
                  <a:srgbClr val="00B050"/>
                </a:solidFill>
              </a:rPr>
              <a:t>Risk Framework</a:t>
            </a:r>
          </a:p>
          <a:p>
            <a:pPr marL="180975" lvl="1" indent="-179388" algn="l">
              <a:spcBef>
                <a:spcPct val="0"/>
              </a:spcBef>
              <a:buClr>
                <a:srgbClr val="737377"/>
              </a:buClr>
              <a:buFont typeface="Symbol" pitchFamily="18" charset="2"/>
              <a:buChar char="·"/>
            </a:pPr>
            <a:r>
              <a:rPr lang="en-GB" sz="1200" dirty="0">
                <a:solidFill>
                  <a:srgbClr val="00B050"/>
                </a:solidFill>
              </a:rPr>
              <a:t>Legal framework</a:t>
            </a:r>
          </a:p>
          <a:p>
            <a:pPr marL="180975" lvl="1" indent="-179388" algn="l">
              <a:spcBef>
                <a:spcPct val="0"/>
              </a:spcBef>
              <a:buClr>
                <a:srgbClr val="737377"/>
              </a:buClr>
              <a:buFont typeface="Symbol" pitchFamily="18" charset="2"/>
              <a:buChar char="·"/>
            </a:pPr>
            <a:r>
              <a:rPr lang="en-GB" sz="1200" dirty="0">
                <a:solidFill>
                  <a:srgbClr val="00B050"/>
                </a:solidFill>
              </a:rPr>
              <a:t>Research and Evaluation</a:t>
            </a:r>
          </a:p>
        </p:txBody>
      </p:sp>
      <p:sp>
        <p:nvSpPr>
          <p:cNvPr id="826385" name="TextFormat"/>
          <p:cNvSpPr>
            <a:spLocks noChangeArrowheads="1"/>
          </p:cNvSpPr>
          <p:nvPr/>
        </p:nvSpPr>
        <p:spPr bwMode="auto">
          <a:xfrm>
            <a:off x="1606227" y="4972052"/>
            <a:ext cx="1388447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180975" lvl="1" indent="-179388" algn="l">
              <a:spcBef>
                <a:spcPct val="0"/>
              </a:spcBef>
              <a:buClr>
                <a:srgbClr val="737377"/>
              </a:buClr>
              <a:buFont typeface="Symbol" pitchFamily="18" charset="2"/>
              <a:buChar char="·"/>
            </a:pPr>
            <a:r>
              <a:rPr lang="en-GB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Policy and conditions</a:t>
            </a:r>
          </a:p>
          <a:p>
            <a:pPr marL="180975" lvl="1" indent="-179388" algn="l">
              <a:spcBef>
                <a:spcPct val="0"/>
              </a:spcBef>
              <a:buClr>
                <a:srgbClr val="737377"/>
              </a:buClr>
              <a:buFont typeface="Symbol" pitchFamily="18" charset="2"/>
              <a:buChar char="·"/>
            </a:pPr>
            <a:r>
              <a:rPr lang="en-GB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Industry guidance</a:t>
            </a:r>
          </a:p>
          <a:p>
            <a:pPr marL="180975" lvl="1" indent="-179388" algn="l">
              <a:spcBef>
                <a:spcPct val="0"/>
              </a:spcBef>
              <a:buClr>
                <a:srgbClr val="737377"/>
              </a:buClr>
              <a:buFont typeface="Symbol" pitchFamily="18" charset="2"/>
              <a:buChar char="·"/>
            </a:pPr>
            <a:r>
              <a:rPr lang="en-GB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Standards for providers &amp; qualifications</a:t>
            </a:r>
          </a:p>
        </p:txBody>
      </p:sp>
      <p:sp>
        <p:nvSpPr>
          <p:cNvPr id="826386" name="TextFormat"/>
          <p:cNvSpPr>
            <a:spLocks noChangeArrowheads="1"/>
          </p:cNvSpPr>
          <p:nvPr/>
        </p:nvSpPr>
        <p:spPr bwMode="auto">
          <a:xfrm>
            <a:off x="2951669" y="4972052"/>
            <a:ext cx="1457562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180975" lvl="1" indent="-179388" algn="l">
              <a:spcBef>
                <a:spcPct val="0"/>
              </a:spcBef>
              <a:buClr>
                <a:srgbClr val="737377"/>
              </a:buClr>
              <a:buFont typeface="Symbol" pitchFamily="18" charset="2"/>
              <a:buChar char="·"/>
            </a:pPr>
            <a:r>
              <a:rPr lang="en-GB" sz="1200" dirty="0">
                <a:solidFill>
                  <a:srgbClr val="FF0000"/>
                </a:solidFill>
              </a:rPr>
              <a:t>Recognise providers</a:t>
            </a:r>
          </a:p>
          <a:p>
            <a:pPr marL="180975" lvl="1" indent="-179388" algn="l">
              <a:spcBef>
                <a:spcPct val="0"/>
              </a:spcBef>
              <a:buClr>
                <a:srgbClr val="737377"/>
              </a:buClr>
              <a:buFont typeface="Symbol" pitchFamily="18" charset="2"/>
              <a:buChar char="·"/>
            </a:pPr>
            <a:r>
              <a:rPr lang="en-GB" sz="1200" dirty="0">
                <a:solidFill>
                  <a:srgbClr val="FF0000"/>
                </a:solidFill>
              </a:rPr>
              <a:t>Accredit qualifications</a:t>
            </a:r>
          </a:p>
          <a:p>
            <a:pPr marL="180975" lvl="1" indent="-179388" algn="l">
              <a:spcBef>
                <a:spcPct val="0"/>
              </a:spcBef>
              <a:buClr>
                <a:srgbClr val="737377"/>
              </a:buClr>
              <a:buFont typeface="Symbol" pitchFamily="18" charset="2"/>
              <a:buChar char="·"/>
            </a:pPr>
            <a:r>
              <a:rPr lang="en-GB" sz="1200" dirty="0">
                <a:solidFill>
                  <a:srgbClr val="FF0000"/>
                </a:solidFill>
              </a:rPr>
              <a:t>Determine supervision regime</a:t>
            </a:r>
          </a:p>
        </p:txBody>
      </p:sp>
      <p:sp>
        <p:nvSpPr>
          <p:cNvPr id="826387" name="TextFormat"/>
          <p:cNvSpPr>
            <a:spLocks noChangeArrowheads="1"/>
          </p:cNvSpPr>
          <p:nvPr/>
        </p:nvSpPr>
        <p:spPr bwMode="auto">
          <a:xfrm>
            <a:off x="4380050" y="4972052"/>
            <a:ext cx="1457562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180975" lvl="1" indent="-179388" algn="l">
              <a:spcBef>
                <a:spcPct val="0"/>
              </a:spcBef>
              <a:buClr>
                <a:srgbClr val="737377"/>
              </a:buClr>
              <a:buFont typeface="Symbol" pitchFamily="18" charset="2"/>
              <a:buChar char="·"/>
            </a:pPr>
            <a:r>
              <a:rPr lang="en-GB" sz="1200" dirty="0">
                <a:solidFill>
                  <a:srgbClr val="FF0000"/>
                </a:solidFill>
              </a:rPr>
              <a:t>Monitor</a:t>
            </a:r>
          </a:p>
          <a:p>
            <a:pPr marL="180975" lvl="1" indent="-179388" algn="l">
              <a:spcBef>
                <a:spcPct val="0"/>
              </a:spcBef>
              <a:buClr>
                <a:srgbClr val="737377"/>
              </a:buClr>
              <a:buFont typeface="Symbol" pitchFamily="18" charset="2"/>
              <a:buChar char="·"/>
            </a:pPr>
            <a:r>
              <a:rPr lang="en-GB" sz="1200" dirty="0">
                <a:solidFill>
                  <a:srgbClr val="FF0000"/>
                </a:solidFill>
              </a:rPr>
              <a:t>Inspect</a:t>
            </a:r>
          </a:p>
          <a:p>
            <a:pPr marL="180975" lvl="1" indent="-179388" algn="l">
              <a:spcBef>
                <a:spcPct val="0"/>
              </a:spcBef>
              <a:buClr>
                <a:srgbClr val="737377"/>
              </a:buClr>
              <a:buFont typeface="Symbol" pitchFamily="18" charset="2"/>
              <a:buChar char="·"/>
            </a:pPr>
            <a:r>
              <a:rPr lang="en-GB" sz="1200" dirty="0">
                <a:solidFill>
                  <a:srgbClr val="FF0000"/>
                </a:solidFill>
              </a:rPr>
              <a:t>Assess risk</a:t>
            </a:r>
          </a:p>
        </p:txBody>
      </p:sp>
      <p:sp>
        <p:nvSpPr>
          <p:cNvPr id="826389" name="AutoShape 21"/>
          <p:cNvSpPr>
            <a:spLocks noChangeArrowheads="1"/>
          </p:cNvSpPr>
          <p:nvPr/>
        </p:nvSpPr>
        <p:spPr bwMode="gray">
          <a:xfrm>
            <a:off x="7262921" y="3881440"/>
            <a:ext cx="1649549" cy="1044575"/>
          </a:xfrm>
          <a:prstGeom prst="chevron">
            <a:avLst>
              <a:gd name="adj" fmla="val 22005"/>
            </a:avLst>
          </a:prstGeom>
          <a:solidFill>
            <a:srgbClr val="FF0000"/>
          </a:solidFill>
          <a:ln w="19050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Tx/>
              <a:buFontTx/>
              <a:buNone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826390" name="Text Box 22"/>
          <p:cNvSpPr txBox="1">
            <a:spLocks noChangeArrowheads="1"/>
          </p:cNvSpPr>
          <p:nvPr/>
        </p:nvSpPr>
        <p:spPr bwMode="gray">
          <a:xfrm>
            <a:off x="7557016" y="4257227"/>
            <a:ext cx="1279728" cy="289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tint val="7372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45720" rIns="45720" anchor="ctr" anchorCtr="1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en-GB" sz="1400" dirty="0">
                <a:solidFill>
                  <a:schemeClr val="bg1"/>
                </a:solidFill>
              </a:rPr>
              <a:t>Enforcement</a:t>
            </a:r>
          </a:p>
        </p:txBody>
      </p:sp>
      <p:sp>
        <p:nvSpPr>
          <p:cNvPr id="826391" name="TextFormat"/>
          <p:cNvSpPr>
            <a:spLocks noChangeArrowheads="1"/>
          </p:cNvSpPr>
          <p:nvPr/>
        </p:nvSpPr>
        <p:spPr bwMode="auto">
          <a:xfrm>
            <a:off x="7230667" y="4968877"/>
            <a:ext cx="1457562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180975" lvl="1" indent="-179388" algn="l">
              <a:spcBef>
                <a:spcPct val="0"/>
              </a:spcBef>
              <a:buClr>
                <a:srgbClr val="737377"/>
              </a:buClr>
              <a:buFont typeface="Symbol" pitchFamily="18" charset="2"/>
              <a:buChar char="·"/>
            </a:pPr>
            <a:r>
              <a:rPr lang="en-GB" sz="1200" dirty="0">
                <a:solidFill>
                  <a:srgbClr val="FF0000"/>
                </a:solidFill>
              </a:rPr>
              <a:t>Service notice</a:t>
            </a:r>
          </a:p>
          <a:p>
            <a:pPr marL="180975" lvl="1" indent="-179388" algn="l">
              <a:spcBef>
                <a:spcPct val="0"/>
              </a:spcBef>
              <a:buClr>
                <a:srgbClr val="737377"/>
              </a:buClr>
              <a:buFont typeface="Symbol" pitchFamily="18" charset="2"/>
              <a:buChar char="·"/>
            </a:pPr>
            <a:r>
              <a:rPr lang="en-GB" sz="1200" dirty="0">
                <a:solidFill>
                  <a:srgbClr val="FF0000"/>
                </a:solidFill>
              </a:rPr>
              <a:t>Manage appeals</a:t>
            </a:r>
          </a:p>
          <a:p>
            <a:pPr marL="180975" lvl="1" indent="-179388" algn="l">
              <a:spcBef>
                <a:spcPct val="0"/>
              </a:spcBef>
              <a:buClr>
                <a:srgbClr val="737377"/>
              </a:buClr>
              <a:buFont typeface="Symbol" pitchFamily="18" charset="2"/>
              <a:buChar char="·"/>
            </a:pPr>
            <a:r>
              <a:rPr lang="en-GB" sz="1200" dirty="0">
                <a:solidFill>
                  <a:srgbClr val="FF0000"/>
                </a:solidFill>
              </a:rPr>
              <a:t>Enforce sanctions</a:t>
            </a:r>
          </a:p>
        </p:txBody>
      </p:sp>
      <p:sp>
        <p:nvSpPr>
          <p:cNvPr id="49" name="AutoShape 8"/>
          <p:cNvSpPr>
            <a:spLocks noChangeArrowheads="1"/>
          </p:cNvSpPr>
          <p:nvPr/>
        </p:nvSpPr>
        <p:spPr bwMode="gray">
          <a:xfrm>
            <a:off x="7604475" y="6189028"/>
            <a:ext cx="1015789" cy="292100"/>
          </a:xfrm>
          <a:prstGeom prst="chevron">
            <a:avLst>
              <a:gd name="adj" fmla="val 22092"/>
            </a:avLst>
          </a:prstGeom>
          <a:solidFill>
            <a:srgbClr val="FF0000"/>
          </a:solidFill>
          <a:ln w="19050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Tx/>
              <a:buFontTx/>
              <a:buNone/>
            </a:pPr>
            <a:r>
              <a:rPr lang="en-GB" sz="1400" dirty="0">
                <a:solidFill>
                  <a:schemeClr val="bg1"/>
                </a:solidFill>
              </a:rPr>
              <a:t>Combine</a:t>
            </a:r>
          </a:p>
        </p:txBody>
      </p:sp>
      <p:grpSp>
        <p:nvGrpSpPr>
          <p:cNvPr id="30" name="Group 25"/>
          <p:cNvGrpSpPr>
            <a:grpSpLocks/>
          </p:cNvGrpSpPr>
          <p:nvPr/>
        </p:nvGrpSpPr>
        <p:grpSpPr bwMode="auto">
          <a:xfrm>
            <a:off x="241790" y="960438"/>
            <a:ext cx="8703904" cy="2114550"/>
            <a:chOff x="427" y="2109"/>
            <a:chExt cx="5667" cy="1332"/>
          </a:xfrm>
        </p:grpSpPr>
        <p:sp>
          <p:nvSpPr>
            <p:cNvPr id="31" name="AutoShape 6"/>
            <p:cNvSpPr>
              <a:spLocks noChangeArrowheads="1"/>
            </p:cNvSpPr>
            <p:nvPr/>
          </p:nvSpPr>
          <p:spPr bwMode="gray">
            <a:xfrm>
              <a:off x="435" y="2111"/>
              <a:ext cx="1181" cy="656"/>
            </a:xfrm>
            <a:prstGeom prst="homePlate">
              <a:avLst>
                <a:gd name="adj" fmla="val 35681"/>
              </a:avLst>
            </a:prstGeom>
            <a:solidFill>
              <a:srgbClr val="00B050"/>
            </a:solidFill>
            <a:ln w="1905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33" name="AutoShape 8"/>
            <p:cNvSpPr>
              <a:spLocks noChangeArrowheads="1"/>
            </p:cNvSpPr>
            <p:nvPr/>
          </p:nvSpPr>
          <p:spPr bwMode="gray">
            <a:xfrm>
              <a:off x="2227" y="2111"/>
              <a:ext cx="1075" cy="656"/>
            </a:xfrm>
            <a:prstGeom prst="chevron">
              <a:avLst>
                <a:gd name="adj" fmla="val 22092"/>
              </a:avLst>
            </a:prstGeom>
            <a:solidFill>
              <a:srgbClr val="FF0000"/>
            </a:solidFill>
            <a:ln w="1905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dirty="0"/>
            </a:p>
          </p:txBody>
        </p:sp>
        <p:sp>
          <p:nvSpPr>
            <p:cNvPr id="34" name="AutoShape 9"/>
            <p:cNvSpPr>
              <a:spLocks noChangeArrowheads="1"/>
            </p:cNvSpPr>
            <p:nvPr/>
          </p:nvSpPr>
          <p:spPr bwMode="gray">
            <a:xfrm>
              <a:off x="3155" y="2111"/>
              <a:ext cx="1073" cy="656"/>
            </a:xfrm>
            <a:prstGeom prst="chevron">
              <a:avLst>
                <a:gd name="adj" fmla="val 22051"/>
              </a:avLst>
            </a:prstGeom>
            <a:solidFill>
              <a:srgbClr val="FF0000"/>
            </a:solidFill>
            <a:ln w="285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ClrTx/>
                <a:buFontTx/>
                <a:buNone/>
              </a:pPr>
              <a:endParaRPr lang="en-GB" b="1" dirty="0">
                <a:solidFill>
                  <a:schemeClr val="tx1"/>
                </a:solidFill>
              </a:endParaRPr>
            </a:p>
          </p:txBody>
        </p:sp>
        <p:sp>
          <p:nvSpPr>
            <p:cNvPr id="35" name="AutoShape 10"/>
            <p:cNvSpPr>
              <a:spLocks noChangeArrowheads="1"/>
            </p:cNvSpPr>
            <p:nvPr/>
          </p:nvSpPr>
          <p:spPr bwMode="gray">
            <a:xfrm>
              <a:off x="4081" y="2111"/>
              <a:ext cx="1074" cy="656"/>
            </a:xfrm>
            <a:prstGeom prst="chevron">
              <a:avLst>
                <a:gd name="adj" fmla="val 22072"/>
              </a:avLst>
            </a:prstGeom>
            <a:solidFill>
              <a:srgbClr val="ADC8E7"/>
            </a:solidFill>
            <a:ln w="1905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dirty="0"/>
            </a:p>
          </p:txBody>
        </p:sp>
        <p:sp>
          <p:nvSpPr>
            <p:cNvPr id="36" name="Text Box 11"/>
            <p:cNvSpPr txBox="1">
              <a:spLocks noChangeArrowheads="1"/>
            </p:cNvSpPr>
            <p:nvPr/>
          </p:nvSpPr>
          <p:spPr bwMode="gray">
            <a:xfrm>
              <a:off x="570" y="2287"/>
              <a:ext cx="853" cy="3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gradFill rotWithShape="0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tint val="73725"/>
                          <a:invGamma/>
                        </a:schemeClr>
                      </a:gs>
                    </a:gsLst>
                    <a:path path="shape">
                      <a:fillToRect l="50000" t="50000" r="50000" b="50000"/>
                    </a:path>
                  </a:gra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45720" rIns="45720" anchor="ctr" anchorCtr="1">
              <a:spAutoFit/>
            </a:bodyPr>
            <a:lstStyle/>
            <a:p>
              <a:pPr>
                <a:lnSpc>
                  <a:spcPct val="9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GB" sz="1400" dirty="0">
                  <a:solidFill>
                    <a:schemeClr val="bg1"/>
                  </a:solidFill>
                </a:rPr>
                <a:t>Strategy, Risk and Research</a:t>
              </a:r>
            </a:p>
          </p:txBody>
        </p:sp>
        <p:sp>
          <p:nvSpPr>
            <p:cNvPr id="38" name="Text Box 13"/>
            <p:cNvSpPr txBox="1">
              <a:spLocks noChangeArrowheads="1"/>
            </p:cNvSpPr>
            <p:nvPr/>
          </p:nvSpPr>
          <p:spPr bwMode="gray">
            <a:xfrm>
              <a:off x="2443" y="2347"/>
              <a:ext cx="851" cy="1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gradFill rotWithShape="0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tint val="73725"/>
                          <a:invGamma/>
                        </a:schemeClr>
                      </a:gs>
                    </a:gsLst>
                    <a:path path="shape">
                      <a:fillToRect l="50000" t="50000" r="50000" b="50000"/>
                    </a:path>
                  </a:gra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45720" rIns="45720" anchor="ctr" anchorCtr="1">
              <a:spAutoFit/>
            </a:bodyPr>
            <a:lstStyle>
              <a:defPPr>
                <a:defRPr lang="en-GB"/>
              </a:defPPr>
              <a:lvl1pPr>
                <a:lnSpc>
                  <a:spcPct val="90000"/>
                </a:lnSpc>
                <a:spcBef>
                  <a:spcPct val="0"/>
                </a:spcBef>
                <a:buClrTx/>
                <a:buFontTx/>
                <a:buNone/>
                <a:defRPr>
                  <a:solidFill>
                    <a:schemeClr val="bg2">
                      <a:lumMod val="50000"/>
                    </a:schemeClr>
                  </a:solidFill>
                </a:defRPr>
              </a:lvl1pPr>
            </a:lstStyle>
            <a:p>
              <a:r>
                <a:rPr lang="en-GB" sz="1400" dirty="0">
                  <a:solidFill>
                    <a:schemeClr val="bg1"/>
                  </a:solidFill>
                </a:rPr>
                <a:t>Authorisation</a:t>
              </a:r>
            </a:p>
          </p:txBody>
        </p:sp>
        <p:sp>
          <p:nvSpPr>
            <p:cNvPr id="39" name="Text Box 14"/>
            <p:cNvSpPr txBox="1">
              <a:spLocks noChangeArrowheads="1"/>
            </p:cNvSpPr>
            <p:nvPr/>
          </p:nvSpPr>
          <p:spPr bwMode="gray">
            <a:xfrm>
              <a:off x="3405" y="2347"/>
              <a:ext cx="854" cy="1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gradFill rotWithShape="0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tint val="73725"/>
                          <a:invGamma/>
                        </a:schemeClr>
                      </a:gs>
                    </a:gsLst>
                    <a:path path="shape">
                      <a:fillToRect l="50000" t="50000" r="50000" b="50000"/>
                    </a:path>
                  </a:gra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45720" rIns="45720" anchor="ctr" anchorCtr="1">
              <a:spAutoFit/>
            </a:bodyPr>
            <a:lstStyle/>
            <a:p>
              <a:pPr>
                <a:lnSpc>
                  <a:spcPct val="9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GB" sz="1400" dirty="0">
                  <a:solidFill>
                    <a:schemeClr val="bg1"/>
                  </a:solidFill>
                </a:rPr>
                <a:t>Supervise</a:t>
              </a:r>
            </a:p>
          </p:txBody>
        </p:sp>
        <p:sp>
          <p:nvSpPr>
            <p:cNvPr id="40" name="Text Box 15"/>
            <p:cNvSpPr txBox="1">
              <a:spLocks noChangeArrowheads="1"/>
            </p:cNvSpPr>
            <p:nvPr/>
          </p:nvSpPr>
          <p:spPr bwMode="gray">
            <a:xfrm>
              <a:off x="4316" y="2348"/>
              <a:ext cx="853" cy="1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gradFill rotWithShape="0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tint val="73725"/>
                          <a:invGamma/>
                        </a:schemeClr>
                      </a:gs>
                    </a:gsLst>
                    <a:path path="shape">
                      <a:fillToRect l="50000" t="50000" r="50000" b="50000"/>
                    </a:path>
                  </a:gra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45720" rIns="45720" anchor="ctr" anchorCtr="1">
              <a:spAutoFit/>
            </a:bodyPr>
            <a:lstStyle>
              <a:defPPr>
                <a:defRPr lang="en-GB"/>
              </a:defPPr>
              <a:lvl1pPr>
                <a:lnSpc>
                  <a:spcPct val="90000"/>
                </a:lnSpc>
                <a:spcBef>
                  <a:spcPct val="0"/>
                </a:spcBef>
                <a:buClrTx/>
                <a:buFontTx/>
                <a:buNone/>
                <a:defRPr>
                  <a:solidFill>
                    <a:schemeClr val="bg2">
                      <a:lumMod val="50000"/>
                    </a:schemeClr>
                  </a:solidFill>
                </a:defRPr>
              </a:lvl1pPr>
            </a:lstStyle>
            <a:p>
              <a:r>
                <a:rPr lang="en-GB" sz="1400" dirty="0"/>
                <a:t>Moderate</a:t>
              </a:r>
            </a:p>
          </p:txBody>
        </p:sp>
        <p:sp>
          <p:nvSpPr>
            <p:cNvPr id="41" name="TextFormat"/>
            <p:cNvSpPr>
              <a:spLocks noChangeArrowheads="1"/>
            </p:cNvSpPr>
            <p:nvPr/>
          </p:nvSpPr>
          <p:spPr bwMode="auto">
            <a:xfrm>
              <a:off x="427" y="2796"/>
              <a:ext cx="962" cy="6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180975" lvl="1" indent="-179388" algn="l">
                <a:spcBef>
                  <a:spcPct val="0"/>
                </a:spcBef>
                <a:buClr>
                  <a:srgbClr val="737377"/>
                </a:buClr>
                <a:buFont typeface="Symbol" pitchFamily="18" charset="2"/>
                <a:buChar char="·"/>
              </a:pPr>
              <a:r>
                <a:rPr lang="en-GB" sz="1200" dirty="0">
                  <a:solidFill>
                    <a:srgbClr val="00B050"/>
                  </a:solidFill>
                </a:rPr>
                <a:t>Set Regulatory strategy</a:t>
              </a:r>
            </a:p>
            <a:p>
              <a:pPr marL="180975" lvl="1" indent="-179388" algn="l">
                <a:spcBef>
                  <a:spcPct val="0"/>
                </a:spcBef>
                <a:buClr>
                  <a:srgbClr val="737377"/>
                </a:buClr>
                <a:buFont typeface="Symbol" pitchFamily="18" charset="2"/>
                <a:buChar char="·"/>
              </a:pPr>
              <a:r>
                <a:rPr lang="en-GB" sz="1200" dirty="0">
                  <a:solidFill>
                    <a:srgbClr val="00B050"/>
                  </a:solidFill>
                </a:rPr>
                <a:t>Risk Framework</a:t>
              </a:r>
            </a:p>
            <a:p>
              <a:pPr marL="180975" lvl="1" indent="-179388" algn="l">
                <a:spcBef>
                  <a:spcPct val="0"/>
                </a:spcBef>
                <a:buClr>
                  <a:srgbClr val="737377"/>
                </a:buClr>
                <a:buFont typeface="Symbol" pitchFamily="18" charset="2"/>
                <a:buChar char="·"/>
              </a:pPr>
              <a:r>
                <a:rPr lang="en-GB" sz="1200" dirty="0">
                  <a:solidFill>
                    <a:srgbClr val="00B050"/>
                  </a:solidFill>
                </a:rPr>
                <a:t>Legal framework</a:t>
              </a:r>
            </a:p>
            <a:p>
              <a:pPr marL="180975" lvl="1" indent="-179388" algn="l">
                <a:spcBef>
                  <a:spcPct val="0"/>
                </a:spcBef>
                <a:buClr>
                  <a:srgbClr val="737377"/>
                </a:buClr>
                <a:buFont typeface="Symbol" pitchFamily="18" charset="2"/>
                <a:buChar char="·"/>
              </a:pPr>
              <a:r>
                <a:rPr lang="en-GB" sz="1200" dirty="0">
                  <a:solidFill>
                    <a:srgbClr val="00B050"/>
                  </a:solidFill>
                </a:rPr>
                <a:t>Research and Evaluation</a:t>
              </a:r>
            </a:p>
          </p:txBody>
        </p:sp>
        <p:sp>
          <p:nvSpPr>
            <p:cNvPr id="42" name="TextFormat"/>
            <p:cNvSpPr>
              <a:spLocks noChangeArrowheads="1"/>
            </p:cNvSpPr>
            <p:nvPr/>
          </p:nvSpPr>
          <p:spPr bwMode="auto">
            <a:xfrm>
              <a:off x="1323" y="2796"/>
              <a:ext cx="904" cy="6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180975" lvl="1" indent="-179388" algn="l">
                <a:spcBef>
                  <a:spcPct val="0"/>
                </a:spcBef>
                <a:buClr>
                  <a:srgbClr val="737377"/>
                </a:buClr>
                <a:buFont typeface="Symbol" pitchFamily="18" charset="2"/>
                <a:buChar char="·"/>
              </a:pPr>
              <a:r>
                <a:rPr lang="en-GB" sz="12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Policy and conditions</a:t>
              </a:r>
            </a:p>
            <a:p>
              <a:pPr marL="180975" lvl="1" indent="-179388" algn="l">
                <a:spcBef>
                  <a:spcPct val="0"/>
                </a:spcBef>
                <a:buClr>
                  <a:srgbClr val="737377"/>
                </a:buClr>
                <a:buFont typeface="Symbol" pitchFamily="18" charset="2"/>
                <a:buChar char="·"/>
              </a:pPr>
              <a:r>
                <a:rPr lang="en-GB" sz="12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Industry guidance</a:t>
              </a:r>
            </a:p>
            <a:p>
              <a:pPr marL="180975" lvl="1" indent="-179388" algn="l">
                <a:spcBef>
                  <a:spcPct val="0"/>
                </a:spcBef>
                <a:buClr>
                  <a:srgbClr val="737377"/>
                </a:buClr>
                <a:buFont typeface="Symbol" pitchFamily="18" charset="2"/>
                <a:buChar char="·"/>
              </a:pPr>
              <a:r>
                <a:rPr lang="en-GB" sz="12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Standards for providers &amp; qualifications</a:t>
              </a:r>
            </a:p>
          </p:txBody>
        </p:sp>
        <p:sp>
          <p:nvSpPr>
            <p:cNvPr id="43" name="TextFormat"/>
            <p:cNvSpPr>
              <a:spLocks noChangeArrowheads="1"/>
            </p:cNvSpPr>
            <p:nvPr/>
          </p:nvSpPr>
          <p:spPr bwMode="auto">
            <a:xfrm>
              <a:off x="2199" y="2796"/>
              <a:ext cx="949" cy="6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180975" lvl="1" indent="-179388" algn="l">
                <a:spcBef>
                  <a:spcPct val="0"/>
                </a:spcBef>
                <a:buClr>
                  <a:srgbClr val="737377"/>
                </a:buClr>
                <a:buFont typeface="Symbol" pitchFamily="18" charset="2"/>
                <a:buChar char="·"/>
              </a:pPr>
              <a:r>
                <a:rPr lang="en-GB" sz="1200" dirty="0">
                  <a:solidFill>
                    <a:srgbClr val="FF0000"/>
                  </a:solidFill>
                </a:rPr>
                <a:t>Recognise providers</a:t>
              </a:r>
            </a:p>
            <a:p>
              <a:pPr marL="180975" lvl="1" indent="-179388" algn="l">
                <a:spcBef>
                  <a:spcPct val="0"/>
                </a:spcBef>
                <a:buClr>
                  <a:srgbClr val="737377"/>
                </a:buClr>
                <a:buFont typeface="Symbol" pitchFamily="18" charset="2"/>
                <a:buChar char="·"/>
              </a:pPr>
              <a:r>
                <a:rPr lang="en-GB" sz="1200" dirty="0">
                  <a:solidFill>
                    <a:srgbClr val="FF0000"/>
                  </a:solidFill>
                </a:rPr>
                <a:t>Accredit qualifications</a:t>
              </a:r>
            </a:p>
            <a:p>
              <a:pPr marL="180975" lvl="1" indent="-179388" algn="l">
                <a:spcBef>
                  <a:spcPct val="0"/>
                </a:spcBef>
                <a:buClr>
                  <a:srgbClr val="737377"/>
                </a:buClr>
                <a:buFont typeface="Symbol" pitchFamily="18" charset="2"/>
                <a:buChar char="·"/>
              </a:pPr>
              <a:r>
                <a:rPr lang="en-GB" sz="1200" dirty="0">
                  <a:solidFill>
                    <a:srgbClr val="FF0000"/>
                  </a:solidFill>
                </a:rPr>
                <a:t>Determine supervision regime</a:t>
              </a:r>
            </a:p>
          </p:txBody>
        </p:sp>
        <p:sp>
          <p:nvSpPr>
            <p:cNvPr id="44" name="TextFormat"/>
            <p:cNvSpPr>
              <a:spLocks noChangeArrowheads="1"/>
            </p:cNvSpPr>
            <p:nvPr/>
          </p:nvSpPr>
          <p:spPr bwMode="auto">
            <a:xfrm>
              <a:off x="3129" y="2796"/>
              <a:ext cx="949" cy="6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180975" lvl="1" indent="-179388" algn="l">
                <a:spcBef>
                  <a:spcPct val="0"/>
                </a:spcBef>
                <a:buClr>
                  <a:srgbClr val="737377"/>
                </a:buClr>
                <a:buFont typeface="Symbol" pitchFamily="18" charset="2"/>
                <a:buChar char="·"/>
              </a:pPr>
              <a:r>
                <a:rPr lang="en-GB" sz="1200" dirty="0">
                  <a:solidFill>
                    <a:srgbClr val="FF0000"/>
                  </a:solidFill>
                </a:rPr>
                <a:t>Monitor</a:t>
              </a:r>
            </a:p>
            <a:p>
              <a:pPr marL="180975" lvl="1" indent="-179388" algn="l">
                <a:spcBef>
                  <a:spcPct val="0"/>
                </a:spcBef>
                <a:buClr>
                  <a:srgbClr val="737377"/>
                </a:buClr>
                <a:buFont typeface="Symbol" pitchFamily="18" charset="2"/>
                <a:buChar char="·"/>
              </a:pPr>
              <a:r>
                <a:rPr lang="en-GB" sz="1200" dirty="0">
                  <a:solidFill>
                    <a:srgbClr val="FF0000"/>
                  </a:solidFill>
                </a:rPr>
                <a:t>Inspect</a:t>
              </a:r>
            </a:p>
            <a:p>
              <a:pPr marL="180975" lvl="1" indent="-179388" algn="l">
                <a:spcBef>
                  <a:spcPct val="0"/>
                </a:spcBef>
                <a:buClr>
                  <a:srgbClr val="737377"/>
                </a:buClr>
                <a:buFont typeface="Symbol" pitchFamily="18" charset="2"/>
                <a:buChar char="·"/>
              </a:pPr>
              <a:r>
                <a:rPr lang="en-GB" sz="1200" dirty="0">
                  <a:solidFill>
                    <a:srgbClr val="FF0000"/>
                  </a:solidFill>
                </a:rPr>
                <a:t>Assess risk</a:t>
              </a:r>
            </a:p>
          </p:txBody>
        </p:sp>
        <p:sp>
          <p:nvSpPr>
            <p:cNvPr id="45" name="TextFormat"/>
            <p:cNvSpPr>
              <a:spLocks noChangeArrowheads="1"/>
            </p:cNvSpPr>
            <p:nvPr/>
          </p:nvSpPr>
          <p:spPr bwMode="auto">
            <a:xfrm>
              <a:off x="4060" y="2796"/>
              <a:ext cx="949" cy="6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180975" lvl="1" indent="-179388" algn="l">
                <a:spcBef>
                  <a:spcPct val="0"/>
                </a:spcBef>
                <a:buClr>
                  <a:srgbClr val="737377"/>
                </a:buClr>
                <a:buFont typeface="Symbol" pitchFamily="18" charset="2"/>
                <a:buChar char="·"/>
              </a:pPr>
              <a:r>
                <a:rPr lang="en-GB" sz="12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Moderate awarding of key qualifications</a:t>
              </a:r>
            </a:p>
          </p:txBody>
        </p:sp>
        <p:sp>
          <p:nvSpPr>
            <p:cNvPr id="46" name="AutoShape 21"/>
            <p:cNvSpPr>
              <a:spLocks noChangeArrowheads="1"/>
            </p:cNvSpPr>
            <p:nvPr/>
          </p:nvSpPr>
          <p:spPr bwMode="gray">
            <a:xfrm>
              <a:off x="5006" y="2109"/>
              <a:ext cx="1074" cy="658"/>
            </a:xfrm>
            <a:prstGeom prst="chevron">
              <a:avLst>
                <a:gd name="adj" fmla="val 22005"/>
              </a:avLst>
            </a:prstGeom>
            <a:solidFill>
              <a:srgbClr val="FF0000"/>
            </a:solidFill>
            <a:ln w="1905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ClrTx/>
                <a:buFontTx/>
                <a:buNone/>
              </a:pP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47" name="Text Box 22"/>
            <p:cNvSpPr txBox="1">
              <a:spLocks noChangeArrowheads="1"/>
            </p:cNvSpPr>
            <p:nvPr/>
          </p:nvSpPr>
          <p:spPr bwMode="gray">
            <a:xfrm>
              <a:off x="5241" y="2345"/>
              <a:ext cx="853" cy="1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gradFill rotWithShape="0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tint val="73725"/>
                          <a:invGamma/>
                        </a:schemeClr>
                      </a:gs>
                    </a:gsLst>
                    <a:path path="shape">
                      <a:fillToRect l="50000" t="50000" r="50000" b="50000"/>
                    </a:path>
                  </a:gra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45720" rIns="45720" anchor="ctr" anchorCtr="1">
              <a:spAutoFit/>
            </a:bodyPr>
            <a:lstStyle/>
            <a:p>
              <a:pPr>
                <a:lnSpc>
                  <a:spcPct val="9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GB" sz="1400" dirty="0">
                  <a:solidFill>
                    <a:schemeClr val="bg1"/>
                  </a:solidFill>
                </a:rPr>
                <a:t>Enforcement</a:t>
              </a:r>
            </a:p>
          </p:txBody>
        </p:sp>
        <p:sp>
          <p:nvSpPr>
            <p:cNvPr id="48" name="TextFormat"/>
            <p:cNvSpPr>
              <a:spLocks noChangeArrowheads="1"/>
            </p:cNvSpPr>
            <p:nvPr/>
          </p:nvSpPr>
          <p:spPr bwMode="auto">
            <a:xfrm>
              <a:off x="4985" y="2794"/>
              <a:ext cx="949" cy="6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180975" lvl="1" indent="-179388" algn="l">
                <a:spcBef>
                  <a:spcPct val="0"/>
                </a:spcBef>
                <a:buClr>
                  <a:srgbClr val="737377"/>
                </a:buClr>
                <a:buFont typeface="Symbol" pitchFamily="18" charset="2"/>
                <a:buChar char="·"/>
              </a:pPr>
              <a:r>
                <a:rPr lang="en-GB" sz="1200" dirty="0">
                  <a:solidFill>
                    <a:srgbClr val="FF0000"/>
                  </a:solidFill>
                </a:rPr>
                <a:t>Service notice</a:t>
              </a:r>
            </a:p>
            <a:p>
              <a:pPr marL="180975" lvl="1" indent="-179388" algn="l">
                <a:spcBef>
                  <a:spcPct val="0"/>
                </a:spcBef>
                <a:buClr>
                  <a:srgbClr val="737377"/>
                </a:buClr>
                <a:buFont typeface="Symbol" pitchFamily="18" charset="2"/>
                <a:buChar char="·"/>
              </a:pPr>
              <a:r>
                <a:rPr lang="en-GB" sz="1200" dirty="0">
                  <a:solidFill>
                    <a:srgbClr val="FF0000"/>
                  </a:solidFill>
                </a:rPr>
                <a:t>Manage appeals</a:t>
              </a:r>
            </a:p>
            <a:p>
              <a:pPr marL="180975" lvl="1" indent="-179388" algn="l">
                <a:spcBef>
                  <a:spcPct val="0"/>
                </a:spcBef>
                <a:buClr>
                  <a:srgbClr val="737377"/>
                </a:buClr>
                <a:buFont typeface="Symbol" pitchFamily="18" charset="2"/>
                <a:buChar char="·"/>
              </a:pPr>
              <a:r>
                <a:rPr lang="en-GB" sz="1200" dirty="0">
                  <a:solidFill>
                    <a:srgbClr val="FF0000"/>
                  </a:solidFill>
                </a:rPr>
                <a:t>Enforce sanctions</a:t>
              </a:r>
            </a:p>
          </p:txBody>
        </p:sp>
      </p:grpSp>
      <p:sp>
        <p:nvSpPr>
          <p:cNvPr id="4" name="Rectangle 3"/>
          <p:cNvSpPr/>
          <p:nvPr/>
        </p:nvSpPr>
        <p:spPr>
          <a:xfrm>
            <a:off x="206621" y="601763"/>
            <a:ext cx="30833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chemeClr val="tx1"/>
                </a:solidFill>
              </a:rPr>
              <a:t>Educational Qualifications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42354" y="3505400"/>
            <a:ext cx="29380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chemeClr val="tx1"/>
                </a:solidFill>
              </a:rPr>
              <a:t>Vocational Qualifications</a:t>
            </a:r>
          </a:p>
        </p:txBody>
      </p:sp>
      <p:sp>
        <p:nvSpPr>
          <p:cNvPr id="52" name="Title 1"/>
          <p:cNvSpPr txBox="1">
            <a:spLocks/>
          </p:cNvSpPr>
          <p:nvPr/>
        </p:nvSpPr>
        <p:spPr>
          <a:xfrm>
            <a:off x="245541" y="51614"/>
            <a:ext cx="8898460" cy="574675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GB" sz="2000" b="0" dirty="0">
                <a:solidFill>
                  <a:schemeClr val="accent1"/>
                </a:solidFill>
              </a:rPr>
              <a:t>…</a:t>
            </a:r>
            <a:r>
              <a:rPr lang="en-GB" sz="2000" b="0" dirty="0">
                <a:solidFill>
                  <a:srgbClr val="000000"/>
                </a:solidFill>
              </a:rPr>
              <a:t>value chain map </a:t>
            </a:r>
          </a:p>
        </p:txBody>
      </p:sp>
      <p:sp>
        <p:nvSpPr>
          <p:cNvPr id="53" name="AutoShape 8"/>
          <p:cNvSpPr>
            <a:spLocks noChangeArrowheads="1"/>
          </p:cNvSpPr>
          <p:nvPr/>
        </p:nvSpPr>
        <p:spPr bwMode="gray">
          <a:xfrm>
            <a:off x="6651521" y="6191205"/>
            <a:ext cx="1015789" cy="292100"/>
          </a:xfrm>
          <a:prstGeom prst="chevron">
            <a:avLst>
              <a:gd name="adj" fmla="val 22092"/>
            </a:avLst>
          </a:prstGeom>
          <a:solidFill>
            <a:srgbClr val="00B050"/>
          </a:solidFill>
          <a:ln w="19050">
            <a:solidFill>
              <a:srgbClr val="FFFFFF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>
              <a:buClrTx/>
              <a:buFontTx/>
              <a:buNone/>
            </a:pPr>
            <a:r>
              <a:rPr lang="en-GB" sz="1400" dirty="0">
                <a:solidFill>
                  <a:schemeClr val="bg1"/>
                </a:solidFill>
              </a:rPr>
              <a:t>Link</a:t>
            </a:r>
          </a:p>
        </p:txBody>
      </p:sp>
      <p:sp>
        <p:nvSpPr>
          <p:cNvPr id="55" name="AutoShape 8"/>
          <p:cNvSpPr>
            <a:spLocks noChangeArrowheads="1"/>
          </p:cNvSpPr>
          <p:nvPr/>
        </p:nvSpPr>
        <p:spPr bwMode="gray">
          <a:xfrm>
            <a:off x="5691880" y="6191205"/>
            <a:ext cx="1015789" cy="292100"/>
          </a:xfrm>
          <a:prstGeom prst="chevron">
            <a:avLst>
              <a:gd name="adj" fmla="val 22092"/>
            </a:avLst>
          </a:prstGeom>
          <a:solidFill>
            <a:srgbClr val="ADC8E7"/>
          </a:solidFill>
          <a:ln w="19050">
            <a:solidFill>
              <a:srgbClr val="FFFFFF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>
              <a:buClrTx/>
              <a:buFontTx/>
              <a:buNone/>
            </a:pPr>
            <a:r>
              <a:rPr lang="en-GB" sz="1400" dirty="0">
                <a:solidFill>
                  <a:schemeClr val="bg2">
                    <a:lumMod val="50000"/>
                  </a:schemeClr>
                </a:solidFill>
              </a:rPr>
              <a:t>Separate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29519" y="5911214"/>
            <a:ext cx="844062" cy="31591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r>
              <a:rPr lang="en-US" u="sng" dirty="0"/>
              <a:t>Key</a:t>
            </a:r>
          </a:p>
        </p:txBody>
      </p:sp>
      <p:sp>
        <p:nvSpPr>
          <p:cNvPr id="56" name="AutoShape 7"/>
          <p:cNvSpPr>
            <a:spLocks noChangeArrowheads="1"/>
          </p:cNvSpPr>
          <p:nvPr/>
        </p:nvSpPr>
        <p:spPr bwMode="gray">
          <a:xfrm>
            <a:off x="1584160" y="963613"/>
            <a:ext cx="1648013" cy="1041400"/>
          </a:xfrm>
          <a:prstGeom prst="chevron">
            <a:avLst>
              <a:gd name="adj" fmla="val 22051"/>
            </a:avLst>
          </a:prstGeom>
          <a:solidFill>
            <a:srgbClr val="ADC8E7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57" name="Text Box 12"/>
          <p:cNvSpPr txBox="1">
            <a:spLocks noChangeArrowheads="1"/>
          </p:cNvSpPr>
          <p:nvPr/>
        </p:nvSpPr>
        <p:spPr bwMode="gray">
          <a:xfrm>
            <a:off x="1857549" y="1146176"/>
            <a:ext cx="1307045" cy="677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tint val="7372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45720" rIns="45720" anchor="ctr" anchorCtr="1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en-GB" sz="1400" dirty="0">
                <a:solidFill>
                  <a:schemeClr val="bg2">
                    <a:lumMod val="50000"/>
                  </a:schemeClr>
                </a:solidFill>
              </a:rPr>
              <a:t>Policy, guidance and standards</a:t>
            </a:r>
          </a:p>
        </p:txBody>
      </p:sp>
      <p:sp>
        <p:nvSpPr>
          <p:cNvPr id="58" name="AutoShape 7"/>
          <p:cNvSpPr>
            <a:spLocks noChangeArrowheads="1"/>
          </p:cNvSpPr>
          <p:nvPr/>
        </p:nvSpPr>
        <p:spPr bwMode="gray">
          <a:xfrm>
            <a:off x="1670170" y="3884613"/>
            <a:ext cx="1648013" cy="1041400"/>
          </a:xfrm>
          <a:prstGeom prst="chevron">
            <a:avLst>
              <a:gd name="adj" fmla="val 22051"/>
            </a:avLst>
          </a:prstGeom>
          <a:solidFill>
            <a:srgbClr val="ADC8E7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59" name="Text Box 12"/>
          <p:cNvSpPr txBox="1">
            <a:spLocks noChangeArrowheads="1"/>
          </p:cNvSpPr>
          <p:nvPr/>
        </p:nvSpPr>
        <p:spPr bwMode="gray">
          <a:xfrm>
            <a:off x="1943559" y="4067176"/>
            <a:ext cx="1307045" cy="677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tint val="7372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45720" rIns="45720" anchor="ctr" anchorCtr="1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en-GB" sz="1400" dirty="0">
                <a:solidFill>
                  <a:schemeClr val="bg2">
                    <a:lumMod val="50000"/>
                  </a:schemeClr>
                </a:solidFill>
              </a:rPr>
              <a:t>Policy, guidance and standards</a:t>
            </a:r>
          </a:p>
        </p:txBody>
      </p:sp>
    </p:spTree>
    <p:extLst>
      <p:ext uri="{BB962C8B-B14F-4D97-AF65-F5344CB8AC3E}">
        <p14:creationId xmlns:p14="http://schemas.microsoft.com/office/powerpoint/2010/main" val="1529019067"/>
      </p:ext>
    </p:extLst>
  </p:cSld>
  <p:clrMapOvr>
    <a:masterClrMapping/>
  </p:clrMapOvr>
</p:sld>
</file>

<file path=ppt/theme/theme1.xml><?xml version="1.0" encoding="utf-8"?>
<a:theme xmlns:a="http://schemas.openxmlformats.org/drawingml/2006/main" name="Ashridge_HULT">
  <a:themeElements>
    <a:clrScheme name="Ashridge_Hult">
      <a:dk1>
        <a:sysClr val="windowText" lastClr="000000"/>
      </a:dk1>
      <a:lt1>
        <a:sysClr val="window" lastClr="FFFFFF"/>
      </a:lt1>
      <a:dk2>
        <a:srgbClr val="000000"/>
      </a:dk2>
      <a:lt2>
        <a:srgbClr val="F6ECE0"/>
      </a:lt2>
      <a:accent1>
        <a:srgbClr val="FFCE00"/>
      </a:accent1>
      <a:accent2>
        <a:srgbClr val="90052F"/>
      </a:accent2>
      <a:accent3>
        <a:srgbClr val="001689"/>
      </a:accent3>
      <a:accent4>
        <a:srgbClr val="006E62"/>
      </a:accent4>
      <a:accent5>
        <a:srgbClr val="007B9A"/>
      </a:accent5>
      <a:accent6>
        <a:srgbClr val="A3B1C8"/>
      </a:accent6>
      <a:hlink>
        <a:srgbClr val="005CBA"/>
      </a:hlink>
      <a:folHlink>
        <a:srgbClr val="6D2F75"/>
      </a:folHlink>
    </a:clrScheme>
    <a:fontScheme name="Ashridge_Hult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shridge_HULT_Std.potx" id="{EB52153C-C9BE-4F94-8C90-E56AC83BA29F}" vid="{DC057CC1-D502-400C-96BA-5992361397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Ashridge_HULT_Std</Template>
  <TotalTime>271</TotalTime>
  <Words>835</Words>
  <Application>Microsoft Office PowerPoint</Application>
  <PresentationFormat>On-screen Show (4:3)</PresentationFormat>
  <Paragraphs>316</Paragraphs>
  <Slides>17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31" baseType="lpstr">
      <vt:lpstr>ＭＳ Ｐゴシック</vt:lpstr>
      <vt:lpstr>ＭＳ Ｐゴシック</vt:lpstr>
      <vt:lpstr>Arial</vt:lpstr>
      <vt:lpstr>Ayuthaya</vt:lpstr>
      <vt:lpstr>Bookman Old Style</vt:lpstr>
      <vt:lpstr>Calibri</vt:lpstr>
      <vt:lpstr>Chalkduster</vt:lpstr>
      <vt:lpstr>Chalkduster </vt:lpstr>
      <vt:lpstr>Courier New</vt:lpstr>
      <vt:lpstr>Polo</vt:lpstr>
      <vt:lpstr>Symbol</vt:lpstr>
      <vt:lpstr>Times New Roman</vt:lpstr>
      <vt:lpstr>Vijaya</vt:lpstr>
      <vt:lpstr>Ashridge_HULT</vt:lpstr>
      <vt:lpstr>Value Chain Maps</vt:lpstr>
      <vt:lpstr>Success is about delivering better value …</vt:lpstr>
      <vt:lpstr>Strategy addresses</vt:lpstr>
      <vt:lpstr>Minimum knowledge of strategy needed ..</vt:lpstr>
      <vt:lpstr>Value delivery chain</vt:lpstr>
      <vt:lpstr>Michael Porter’s Value Chain</vt:lpstr>
      <vt:lpstr>Simple value chain</vt:lpstr>
      <vt:lpstr>Most organizations service multiple segments</vt:lpstr>
      <vt:lpstr>Most organizations service multiple segments</vt:lpstr>
      <vt:lpstr> A value chain for each segment you serve</vt:lpstr>
      <vt:lpstr> A value chain map comparing segments</vt:lpstr>
      <vt:lpstr> A value chain map comparing segments</vt:lpstr>
      <vt:lpstr> A value chain map comparing segments</vt:lpstr>
      <vt:lpstr>Beware combining when “strategies” differ</vt:lpstr>
      <vt:lpstr>Exercise</vt:lpstr>
      <vt:lpstr>PowerPoint Presentation</vt:lpstr>
      <vt:lpstr>PowerPoint Presentation</vt:lpstr>
    </vt:vector>
  </TitlesOfParts>
  <Company>Ashridge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Angela Munro</dc:creator>
  <cp:lastModifiedBy>Ravinder Lidder</cp:lastModifiedBy>
  <cp:revision>38</cp:revision>
  <dcterms:created xsi:type="dcterms:W3CDTF">2015-11-26T10:13:12Z</dcterms:created>
  <dcterms:modified xsi:type="dcterms:W3CDTF">2017-04-11T09:53:26Z</dcterms:modified>
</cp:coreProperties>
</file>