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</p:sldMasterIdLst>
  <p:notesMasterIdLst>
    <p:notesMasterId r:id="rId11"/>
  </p:notesMasterIdLst>
  <p:sldIdLst>
    <p:sldId id="259" r:id="rId2"/>
    <p:sldId id="260" r:id="rId3"/>
    <p:sldId id="269" r:id="rId4"/>
    <p:sldId id="274" r:id="rId5"/>
    <p:sldId id="268" r:id="rId6"/>
    <p:sldId id="264" r:id="rId7"/>
    <p:sldId id="270" r:id="rId8"/>
    <p:sldId id="271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E00"/>
    <a:srgbClr val="85FF3A"/>
    <a:srgbClr val="FF9900"/>
    <a:srgbClr val="006E62"/>
    <a:srgbClr val="A3B1C8"/>
    <a:srgbClr val="FEF7DD"/>
    <a:srgbClr val="90052F"/>
    <a:srgbClr val="6D2F75"/>
    <a:srgbClr val="001689"/>
    <a:srgbClr val="3F5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1" autoAdjust="0"/>
  </p:normalViewPr>
  <p:slideViewPr>
    <p:cSldViewPr snapToGrid="0" snapToObjects="1">
      <p:cViewPr varScale="1">
        <p:scale>
          <a:sx n="87" d="100"/>
          <a:sy n="87" d="100"/>
        </p:scale>
        <p:origin x="1358" y="62"/>
      </p:cViewPr>
      <p:guideLst>
        <p:guide orient="horz" pos="89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BFD56-BE36-A94D-9611-007D411331DB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7DF55-22AB-204E-9482-E9FCC593A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61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0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da-DK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45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hridge_HULT ppt v2-blank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860551" y="2442560"/>
            <a:ext cx="5534025" cy="385861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Click to enter subtitle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860551" y="2829600"/>
            <a:ext cx="7114116" cy="961200"/>
          </a:xfrm>
          <a:prstGeom prst="rect">
            <a:avLst/>
          </a:prstGeom>
        </p:spPr>
        <p:txBody>
          <a:bodyPr/>
          <a:lstStyle>
            <a:lvl1pPr algn="l">
              <a:defRPr lang="en-GB" sz="40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Presentation Title</a:t>
            </a:r>
            <a:endParaRPr lang="en-GB" dirty="0"/>
          </a:p>
        </p:txBody>
      </p:sp>
      <p:pic>
        <p:nvPicPr>
          <p:cNvPr id="10" name="Picture 9" descr="Ashridge_ExecEd_Logo-blac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94" y="274686"/>
            <a:ext cx="2125912" cy="150331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70457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35600" y="578654"/>
            <a:ext cx="7169208" cy="475200"/>
          </a:xfrm>
          <a:prstGeom prst="rect">
            <a:avLst/>
          </a:prstGeom>
        </p:spPr>
        <p:txBody>
          <a:bodyPr/>
          <a:lstStyle>
            <a:lvl1pPr algn="l">
              <a:defRPr lang="en-GB" sz="32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slide title</a:t>
            </a:r>
            <a:endParaRPr lang="en-GB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1335600" y="1696477"/>
            <a:ext cx="7169208" cy="358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 b="1"/>
            </a:lvl1pPr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95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shridge_HULT ppt v2-blank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61200" y="2829600"/>
            <a:ext cx="7113600" cy="9612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40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Section Title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</a:t>
            </a:r>
            <a:endParaRPr lang="en-GB" sz="800" dirty="0"/>
          </a:p>
        </p:txBody>
      </p:sp>
      <p:pic>
        <p:nvPicPr>
          <p:cNvPr id="9" name="Picture 8" descr="Hult ppt template_standard format_v12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t="7284" r="86296" b="77778"/>
          <a:stretch/>
        </p:blipFill>
        <p:spPr>
          <a:xfrm>
            <a:off x="465667" y="499532"/>
            <a:ext cx="787400" cy="102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1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35600" y="587529"/>
            <a:ext cx="6332400" cy="4752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32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3162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802400" y="1992472"/>
            <a:ext cx="3315600" cy="3580144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30000"/>
              </a:lnSpc>
              <a:buFont typeface="Arial"/>
              <a:buChar char="•"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>
              <a:buNone/>
              <a:defRPr sz="1400" baseline="0"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marL="285750" lvl="0" indent="-285750" algn="l" defTabSz="457200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Char char="•"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1335600" y="1992472"/>
            <a:ext cx="3315599" cy="3580144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30000"/>
              </a:lnSpc>
              <a:buFont typeface="Arial"/>
              <a:buChar char="•"/>
              <a:defRPr sz="1800"/>
            </a:lvl1pPr>
            <a:lvl2pPr marL="457200" indent="0" algn="l">
              <a:buNone/>
              <a:defRPr sz="1400" baseline="0"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5600" y="526281"/>
            <a:ext cx="6782400" cy="568800"/>
          </a:xfrm>
          <a:prstGeom prst="rect">
            <a:avLst/>
          </a:prstGeom>
        </p:spPr>
        <p:txBody>
          <a:bodyPr/>
          <a:lstStyle>
            <a:lvl1pPr>
              <a:defRPr lang="en-GB" sz="32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54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381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12800" y="0"/>
            <a:ext cx="57312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00" y="3330000"/>
            <a:ext cx="2700000" cy="27011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000" y="2577600"/>
            <a:ext cx="2700000" cy="58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Caption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58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hridge_HULT ppt v2-blan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7"/>
            <a:ext cx="9144000" cy="6858000"/>
          </a:xfrm>
          <a:prstGeom prst="rect">
            <a:avLst/>
          </a:prstGeom>
        </p:spPr>
      </p:pic>
      <p:pic>
        <p:nvPicPr>
          <p:cNvPr id="10" name="Picture 9" descr="Ashridge_ExecEd_Logo-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55" y="284455"/>
            <a:ext cx="2090614" cy="1478357"/>
          </a:xfrm>
          <a:prstGeom prst="rect">
            <a:avLst/>
          </a:prstGeom>
        </p:spPr>
      </p:pic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860551" y="2442560"/>
            <a:ext cx="5534025" cy="385861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enter subtitle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860551" y="2829600"/>
            <a:ext cx="7113600" cy="961200"/>
          </a:xfrm>
          <a:prstGeom prst="rect">
            <a:avLst/>
          </a:prstGeom>
        </p:spPr>
        <p:txBody>
          <a:bodyPr/>
          <a:lstStyle>
            <a:lvl1pPr algn="l">
              <a:defRPr lang="en-GB" sz="4000" kern="1200" baseline="0" dirty="0">
                <a:solidFill>
                  <a:schemeClr val="bg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Presentation Title</a:t>
            </a:r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©</a:t>
            </a:r>
            <a:r>
              <a:rPr lang="en-GB" sz="800" baseline="0" dirty="0">
                <a:solidFill>
                  <a:schemeClr val="bg1"/>
                </a:solidFill>
              </a:rPr>
              <a:t> Ashridge Executive Education 2015</a:t>
            </a:r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742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shridge_HULT ppt v2-blan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7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61200" y="2829600"/>
            <a:ext cx="7113600" cy="961200"/>
          </a:xfrm>
          <a:prstGeom prst="rect">
            <a:avLst/>
          </a:prstGeom>
        </p:spPr>
        <p:txBody>
          <a:bodyPr/>
          <a:lstStyle>
            <a:lvl1pPr>
              <a:defRPr lang="en-GB" sz="4000" kern="1200" baseline="0" dirty="0">
                <a:solidFill>
                  <a:schemeClr val="bg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Section Title</a:t>
            </a:r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©</a:t>
            </a:r>
            <a:r>
              <a:rPr lang="en-GB" sz="800" baseline="0" dirty="0">
                <a:solidFill>
                  <a:schemeClr val="bg1"/>
                </a:solidFill>
              </a:rPr>
              <a:t> Ashridge Executive Education 2015</a:t>
            </a:r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9" name="Picture 8" descr="Hult ppt template_standard format_v1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037" r="86296" b="77654"/>
          <a:stretch/>
        </p:blipFill>
        <p:spPr>
          <a:xfrm>
            <a:off x="457200" y="482599"/>
            <a:ext cx="795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17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ac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35600" y="1555200"/>
            <a:ext cx="6332400" cy="475200"/>
          </a:xfrm>
          <a:prstGeom prst="rect">
            <a:avLst/>
          </a:prstGeom>
        </p:spPr>
        <p:txBody>
          <a:bodyPr/>
          <a:lstStyle>
            <a:lvl1pPr algn="l">
              <a:defRPr lang="en-GB" sz="32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slide title</a:t>
            </a:r>
            <a:endParaRPr lang="en-GB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1335600" y="2282400"/>
            <a:ext cx="6332400" cy="358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Hult ppt template_standard format_v1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7037" r="86296" b="77654"/>
          <a:stretch/>
        </p:blipFill>
        <p:spPr>
          <a:xfrm>
            <a:off x="457200" y="482599"/>
            <a:ext cx="795867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30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Iv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hridge_HULT ppt v2-blank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 descr="Ashridge_ExecEd_Logo-blac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94" y="274686"/>
            <a:ext cx="2125912" cy="1503317"/>
          </a:xfrm>
          <a:prstGeom prst="rect">
            <a:avLst/>
          </a:prstGeom>
        </p:spPr>
      </p:pic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860551" y="2442560"/>
            <a:ext cx="5534025" cy="385861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Click to enter subtitle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860551" y="2829600"/>
            <a:ext cx="7113600" cy="961200"/>
          </a:xfrm>
          <a:prstGeom prst="rect">
            <a:avLst/>
          </a:prstGeom>
        </p:spPr>
        <p:txBody>
          <a:bodyPr/>
          <a:lstStyle>
            <a:lvl1pPr algn="l">
              <a:defRPr lang="en-GB" sz="40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Presentation Title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2015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239243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Ivor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hridge_HULT ppt v2-blank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61200" y="2829600"/>
            <a:ext cx="7113600" cy="9612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GB" sz="4000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Section Title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2015</a:t>
            </a:r>
            <a:endParaRPr lang="en-GB" sz="800" dirty="0"/>
          </a:p>
        </p:txBody>
      </p:sp>
      <p:pic>
        <p:nvPicPr>
          <p:cNvPr id="9" name="Picture 8" descr="Hult ppt template_standard format_v1.1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t="7408" r="86296" b="78025"/>
          <a:stretch/>
        </p:blipFill>
        <p:spPr>
          <a:xfrm>
            <a:off x="465667" y="508000"/>
            <a:ext cx="787400" cy="99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76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Ivor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FEF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35600" y="1555200"/>
            <a:ext cx="6332400" cy="475200"/>
          </a:xfrm>
          <a:prstGeom prst="rect">
            <a:avLst/>
          </a:prstGeom>
        </p:spPr>
        <p:txBody>
          <a:bodyPr/>
          <a:lstStyle>
            <a:lvl1pPr algn="l">
              <a:defRPr lang="en-GB" sz="3200" kern="12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enter slide title</a:t>
            </a:r>
            <a:endParaRPr lang="en-GB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1335600" y="2282400"/>
            <a:ext cx="6332400" cy="3578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Hult ppt template_standard format_v1.1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t="7408" r="86296" b="78025"/>
          <a:stretch/>
        </p:blipFill>
        <p:spPr>
          <a:xfrm>
            <a:off x="465667" y="508000"/>
            <a:ext cx="787400" cy="99906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2015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432186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16" y="352426"/>
            <a:ext cx="8185638" cy="4924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E320329-036A-4183-8817-851E61B7D841}" type="datetimeFigureOut">
              <a:rPr lang="en-GB" altLang="en-US"/>
              <a:pPr>
                <a:defRPr/>
              </a:pPr>
              <a:t>11/04/2017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1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26216" y="6604000"/>
            <a:ext cx="1126881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94A56-FD57-4143-92F0-2F60B67A95B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114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5600" y="1555200"/>
            <a:ext cx="6332400" cy="475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335600" y="2282400"/>
            <a:ext cx="6332400" cy="358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3"/>
            <a:endParaRPr lang="en-US" dirty="0"/>
          </a:p>
          <a:p>
            <a:pPr lvl="4"/>
            <a:endParaRPr lang="en-US" dirty="0"/>
          </a:p>
          <a:p>
            <a:pPr lvl="5"/>
            <a:endParaRPr lang="en-US" dirty="0"/>
          </a:p>
        </p:txBody>
      </p:sp>
      <p:pic>
        <p:nvPicPr>
          <p:cNvPr id="7" name="Picture 6" descr="Hult ppt template_standard format_v12.jpg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t="7284" r="86296" b="77778"/>
          <a:stretch/>
        </p:blipFill>
        <p:spPr>
          <a:xfrm>
            <a:off x="465667" y="499532"/>
            <a:ext cx="787400" cy="102446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49767" y="6455832"/>
            <a:ext cx="242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©</a:t>
            </a:r>
            <a:r>
              <a:rPr lang="en-GB" sz="800" baseline="0" dirty="0"/>
              <a:t> Ashridge Executive Education 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83893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1" r:id="rId2"/>
    <p:sldLayoutId id="2147483741" r:id="rId3"/>
    <p:sldLayoutId id="2147483752" r:id="rId4"/>
    <p:sldLayoutId id="2147483818" r:id="rId5"/>
    <p:sldLayoutId id="2147483750" r:id="rId6"/>
    <p:sldLayoutId id="2147483767" r:id="rId7"/>
    <p:sldLayoutId id="2147483822" r:id="rId8"/>
    <p:sldLayoutId id="2147483824" r:id="rId9"/>
    <p:sldLayoutId id="2147483827" r:id="rId10"/>
    <p:sldLayoutId id="2147483825" r:id="rId11"/>
    <p:sldLayoutId id="2147483826" r:id="rId12"/>
    <p:sldLayoutId id="2147483828" r:id="rId13"/>
    <p:sldLayoutId id="214748382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8000"/>
                </a:solidFill>
              </a:rPr>
              <a:t> Organisation Models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000"/>
                </a:solidFill>
              </a:rPr>
              <a:t>A value chain map as an operating model</a:t>
            </a:r>
          </a:p>
        </p:txBody>
      </p:sp>
      <p:sp>
        <p:nvSpPr>
          <p:cNvPr id="12291" name="Chevron 5"/>
          <p:cNvSpPr>
            <a:spLocks noChangeArrowheads="1"/>
          </p:cNvSpPr>
          <p:nvPr/>
        </p:nvSpPr>
        <p:spPr bwMode="auto">
          <a:xfrm>
            <a:off x="1978025" y="1736276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292" name="Chevron 6"/>
          <p:cNvSpPr>
            <a:spLocks noChangeArrowheads="1"/>
          </p:cNvSpPr>
          <p:nvPr/>
        </p:nvSpPr>
        <p:spPr bwMode="auto">
          <a:xfrm>
            <a:off x="2817813" y="1739451"/>
            <a:ext cx="839787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293" name="Chevron 7"/>
          <p:cNvSpPr>
            <a:spLocks noChangeArrowheads="1"/>
          </p:cNvSpPr>
          <p:nvPr/>
        </p:nvSpPr>
        <p:spPr bwMode="auto">
          <a:xfrm>
            <a:off x="4646613" y="1737864"/>
            <a:ext cx="839787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294" name="Chevron 8"/>
          <p:cNvSpPr>
            <a:spLocks noChangeArrowheads="1"/>
          </p:cNvSpPr>
          <p:nvPr/>
        </p:nvSpPr>
        <p:spPr bwMode="auto">
          <a:xfrm>
            <a:off x="5486400" y="1736276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295" name="Chevron 9"/>
          <p:cNvSpPr>
            <a:spLocks noChangeArrowheads="1"/>
          </p:cNvSpPr>
          <p:nvPr/>
        </p:nvSpPr>
        <p:spPr bwMode="auto">
          <a:xfrm>
            <a:off x="6326188" y="1736276"/>
            <a:ext cx="839787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296" name="Chevron 10"/>
          <p:cNvSpPr>
            <a:spLocks noChangeArrowheads="1"/>
          </p:cNvSpPr>
          <p:nvPr/>
        </p:nvSpPr>
        <p:spPr bwMode="auto">
          <a:xfrm>
            <a:off x="7392988" y="1736276"/>
            <a:ext cx="839787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297" name="Chevron 11"/>
          <p:cNvSpPr>
            <a:spLocks noChangeArrowheads="1"/>
          </p:cNvSpPr>
          <p:nvPr/>
        </p:nvSpPr>
        <p:spPr bwMode="auto">
          <a:xfrm>
            <a:off x="8232775" y="1737864"/>
            <a:ext cx="839788" cy="485775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298" name="Chevron 12"/>
          <p:cNvSpPr>
            <a:spLocks noChangeArrowheads="1"/>
          </p:cNvSpPr>
          <p:nvPr/>
        </p:nvSpPr>
        <p:spPr bwMode="auto">
          <a:xfrm>
            <a:off x="3657600" y="1736276"/>
            <a:ext cx="839788" cy="484188"/>
          </a:xfrm>
          <a:prstGeom prst="chevron">
            <a:avLst>
              <a:gd name="adj" fmla="val 50025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299" name="TextBox 13"/>
          <p:cNvSpPr txBox="1">
            <a:spLocks noChangeArrowheads="1"/>
          </p:cNvSpPr>
          <p:nvPr/>
        </p:nvSpPr>
        <p:spPr bwMode="auto">
          <a:xfrm>
            <a:off x="207963" y="2534558"/>
            <a:ext cx="8429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latin typeface="+mn-lt"/>
              </a:rPr>
              <a:t>Segment A</a:t>
            </a:r>
          </a:p>
        </p:txBody>
      </p:sp>
      <p:sp>
        <p:nvSpPr>
          <p:cNvPr id="12300" name="TextBox 14"/>
          <p:cNvSpPr txBox="1">
            <a:spLocks noChangeArrowheads="1"/>
          </p:cNvSpPr>
          <p:nvPr/>
        </p:nvSpPr>
        <p:spPr bwMode="auto">
          <a:xfrm>
            <a:off x="214313" y="2920998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latin typeface="+mn-lt"/>
              </a:rPr>
              <a:t>Segment B</a:t>
            </a:r>
          </a:p>
        </p:txBody>
      </p:sp>
      <p:sp>
        <p:nvSpPr>
          <p:cNvPr id="12301" name="TextBox 15"/>
          <p:cNvSpPr txBox="1">
            <a:spLocks noChangeArrowheads="1"/>
          </p:cNvSpPr>
          <p:nvPr/>
        </p:nvSpPr>
        <p:spPr bwMode="auto">
          <a:xfrm>
            <a:off x="201613" y="3328078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latin typeface="+mn-lt"/>
              </a:rPr>
              <a:t>Segment C</a:t>
            </a:r>
          </a:p>
        </p:txBody>
      </p:sp>
      <p:sp>
        <p:nvSpPr>
          <p:cNvPr id="12302" name="TextBox 16"/>
          <p:cNvSpPr txBox="1">
            <a:spLocks noChangeArrowheads="1"/>
          </p:cNvSpPr>
          <p:nvPr/>
        </p:nvSpPr>
        <p:spPr bwMode="auto">
          <a:xfrm>
            <a:off x="220663" y="3725406"/>
            <a:ext cx="8429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latin typeface="+mn-lt"/>
              </a:rPr>
              <a:t>Segment D</a:t>
            </a:r>
          </a:p>
        </p:txBody>
      </p:sp>
      <p:sp>
        <p:nvSpPr>
          <p:cNvPr id="12303" name="TextBox 17"/>
          <p:cNvSpPr txBox="1">
            <a:spLocks noChangeArrowheads="1"/>
          </p:cNvSpPr>
          <p:nvPr/>
        </p:nvSpPr>
        <p:spPr bwMode="auto">
          <a:xfrm>
            <a:off x="220663" y="4103229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latin typeface="+mn-lt"/>
              </a:rPr>
              <a:t>Segment E</a:t>
            </a:r>
          </a:p>
        </p:txBody>
      </p:sp>
      <p:sp>
        <p:nvSpPr>
          <p:cNvPr id="12304" name="TextBox 18"/>
          <p:cNvSpPr txBox="1">
            <a:spLocks noChangeArrowheads="1"/>
          </p:cNvSpPr>
          <p:nvPr/>
        </p:nvSpPr>
        <p:spPr bwMode="auto">
          <a:xfrm>
            <a:off x="239713" y="4492844"/>
            <a:ext cx="844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latin typeface="+mn-lt"/>
              </a:rPr>
              <a:t>Segment F</a:t>
            </a:r>
          </a:p>
        </p:txBody>
      </p:sp>
      <p:sp>
        <p:nvSpPr>
          <p:cNvPr id="12305" name="TextBox 30"/>
          <p:cNvSpPr txBox="1">
            <a:spLocks noChangeArrowheads="1"/>
          </p:cNvSpPr>
          <p:nvPr/>
        </p:nvSpPr>
        <p:spPr bwMode="auto">
          <a:xfrm>
            <a:off x="1174750" y="5069786"/>
            <a:ext cx="20272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FF0000"/>
                </a:solidFill>
                <a:latin typeface="+mn-lt"/>
              </a:rPr>
              <a:t>Combine/manage together</a:t>
            </a:r>
          </a:p>
        </p:txBody>
      </p:sp>
      <p:sp>
        <p:nvSpPr>
          <p:cNvPr id="12306" name="TextBox 32"/>
          <p:cNvSpPr txBox="1">
            <a:spLocks noChangeArrowheads="1"/>
          </p:cNvSpPr>
          <p:nvPr/>
        </p:nvSpPr>
        <p:spPr bwMode="auto">
          <a:xfrm>
            <a:off x="1216025" y="5522223"/>
            <a:ext cx="20272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00B050"/>
                </a:solidFill>
                <a:latin typeface="+mn-lt"/>
              </a:rPr>
              <a:t> Link or standardise, but manage by segment</a:t>
            </a:r>
          </a:p>
        </p:txBody>
      </p:sp>
      <p:sp>
        <p:nvSpPr>
          <p:cNvPr id="12307" name="Chevron 35"/>
          <p:cNvSpPr>
            <a:spLocks noChangeArrowheads="1"/>
          </p:cNvSpPr>
          <p:nvPr/>
        </p:nvSpPr>
        <p:spPr bwMode="auto">
          <a:xfrm>
            <a:off x="3657600" y="2550433"/>
            <a:ext cx="839788" cy="242888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08" name="Chevron 36"/>
          <p:cNvSpPr>
            <a:spLocks noChangeArrowheads="1"/>
          </p:cNvSpPr>
          <p:nvPr/>
        </p:nvSpPr>
        <p:spPr bwMode="auto">
          <a:xfrm>
            <a:off x="3603625" y="2974973"/>
            <a:ext cx="839788" cy="242888"/>
          </a:xfrm>
          <a:prstGeom prst="chevron">
            <a:avLst>
              <a:gd name="adj" fmla="val 49862"/>
            </a:avLst>
          </a:prstGeom>
          <a:noFill/>
          <a:ln w="57150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09" name="Chevron 37"/>
          <p:cNvSpPr>
            <a:spLocks noChangeArrowheads="1"/>
          </p:cNvSpPr>
          <p:nvPr/>
        </p:nvSpPr>
        <p:spPr bwMode="auto">
          <a:xfrm>
            <a:off x="3606800" y="3369353"/>
            <a:ext cx="839788" cy="24288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0" name="Chevron 38"/>
          <p:cNvSpPr>
            <a:spLocks noChangeArrowheads="1"/>
          </p:cNvSpPr>
          <p:nvPr/>
        </p:nvSpPr>
        <p:spPr bwMode="auto">
          <a:xfrm>
            <a:off x="3590925" y="3776206"/>
            <a:ext cx="839788" cy="241300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1" name="Chevron 39"/>
          <p:cNvSpPr>
            <a:spLocks noChangeArrowheads="1"/>
          </p:cNvSpPr>
          <p:nvPr/>
        </p:nvSpPr>
        <p:spPr bwMode="auto">
          <a:xfrm>
            <a:off x="3595688" y="4169904"/>
            <a:ext cx="839787" cy="241300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2" name="Chevron 40"/>
          <p:cNvSpPr>
            <a:spLocks noChangeArrowheads="1"/>
          </p:cNvSpPr>
          <p:nvPr/>
        </p:nvSpPr>
        <p:spPr bwMode="auto">
          <a:xfrm>
            <a:off x="3598863" y="4530944"/>
            <a:ext cx="839787" cy="241300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3" name="Chevron 41"/>
          <p:cNvSpPr>
            <a:spLocks noChangeArrowheads="1"/>
          </p:cNvSpPr>
          <p:nvPr/>
        </p:nvSpPr>
        <p:spPr bwMode="auto">
          <a:xfrm>
            <a:off x="4579938" y="4556344"/>
            <a:ext cx="839787" cy="241300"/>
          </a:xfrm>
          <a:prstGeom prst="chevron">
            <a:avLst>
              <a:gd name="adj" fmla="val 50190"/>
            </a:avLst>
          </a:prstGeom>
          <a:solidFill>
            <a:srgbClr val="00B05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4" name="Chevron 42"/>
          <p:cNvSpPr>
            <a:spLocks noChangeArrowheads="1"/>
          </p:cNvSpPr>
          <p:nvPr/>
        </p:nvSpPr>
        <p:spPr bwMode="auto">
          <a:xfrm>
            <a:off x="4579938" y="2577421"/>
            <a:ext cx="839787" cy="241300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5" name="Chevron 43"/>
          <p:cNvSpPr>
            <a:spLocks noChangeArrowheads="1"/>
          </p:cNvSpPr>
          <p:nvPr/>
        </p:nvSpPr>
        <p:spPr bwMode="auto">
          <a:xfrm>
            <a:off x="4603750" y="2979736"/>
            <a:ext cx="839788" cy="24288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6" name="Chevron 44"/>
          <p:cNvSpPr>
            <a:spLocks noChangeArrowheads="1"/>
          </p:cNvSpPr>
          <p:nvPr/>
        </p:nvSpPr>
        <p:spPr bwMode="auto">
          <a:xfrm>
            <a:off x="4606925" y="3375703"/>
            <a:ext cx="839788" cy="241300"/>
          </a:xfrm>
          <a:prstGeom prst="chevron">
            <a:avLst>
              <a:gd name="adj" fmla="val 50190"/>
            </a:avLst>
          </a:prstGeom>
          <a:noFill/>
          <a:ln w="57150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7" name="Chevron 46"/>
          <p:cNvSpPr>
            <a:spLocks noChangeArrowheads="1"/>
          </p:cNvSpPr>
          <p:nvPr/>
        </p:nvSpPr>
        <p:spPr bwMode="auto">
          <a:xfrm>
            <a:off x="4595813" y="4154029"/>
            <a:ext cx="839787" cy="241300"/>
          </a:xfrm>
          <a:prstGeom prst="chevron">
            <a:avLst>
              <a:gd name="adj" fmla="val 50190"/>
            </a:avLst>
          </a:prstGeom>
          <a:solidFill>
            <a:srgbClr val="00B05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8" name="Chevron 47"/>
          <p:cNvSpPr>
            <a:spLocks noChangeArrowheads="1"/>
          </p:cNvSpPr>
          <p:nvPr/>
        </p:nvSpPr>
        <p:spPr bwMode="auto">
          <a:xfrm>
            <a:off x="6342063" y="4559519"/>
            <a:ext cx="839787" cy="242887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19" name="Chevron 48"/>
          <p:cNvSpPr>
            <a:spLocks noChangeArrowheads="1"/>
          </p:cNvSpPr>
          <p:nvPr/>
        </p:nvSpPr>
        <p:spPr bwMode="auto">
          <a:xfrm>
            <a:off x="6342063" y="2580596"/>
            <a:ext cx="839787" cy="242887"/>
          </a:xfrm>
          <a:prstGeom prst="chevron">
            <a:avLst>
              <a:gd name="adj" fmla="val 49862"/>
            </a:avLst>
          </a:prstGeom>
          <a:solidFill>
            <a:srgbClr val="FF0000"/>
          </a:solidFill>
          <a:ln w="57150" cmpd="sng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20" name="Chevron 49"/>
          <p:cNvSpPr>
            <a:spLocks noChangeArrowheads="1"/>
          </p:cNvSpPr>
          <p:nvPr/>
        </p:nvSpPr>
        <p:spPr bwMode="auto">
          <a:xfrm>
            <a:off x="6365875" y="2984498"/>
            <a:ext cx="839788" cy="242888"/>
          </a:xfrm>
          <a:prstGeom prst="chevron">
            <a:avLst>
              <a:gd name="adj" fmla="val 49862"/>
            </a:avLst>
          </a:prstGeom>
          <a:solidFill>
            <a:srgbClr val="FF0000"/>
          </a:solidFill>
          <a:ln w="57150" cmpd="sng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21" name="Chevron 51"/>
          <p:cNvSpPr>
            <a:spLocks noChangeArrowheads="1"/>
          </p:cNvSpPr>
          <p:nvPr/>
        </p:nvSpPr>
        <p:spPr bwMode="auto">
          <a:xfrm>
            <a:off x="6373813" y="3806368"/>
            <a:ext cx="839787" cy="242888"/>
          </a:xfrm>
          <a:prstGeom prst="chevron">
            <a:avLst>
              <a:gd name="adj" fmla="val 49862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22" name="Chevron 52"/>
          <p:cNvSpPr>
            <a:spLocks noChangeArrowheads="1"/>
          </p:cNvSpPr>
          <p:nvPr/>
        </p:nvSpPr>
        <p:spPr bwMode="auto">
          <a:xfrm>
            <a:off x="6357938" y="4157204"/>
            <a:ext cx="839787" cy="242887"/>
          </a:xfrm>
          <a:prstGeom prst="chevron">
            <a:avLst>
              <a:gd name="adj" fmla="val 49862"/>
            </a:avLst>
          </a:prstGeom>
          <a:noFill/>
          <a:ln w="57150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23" name="Chevron 57"/>
          <p:cNvSpPr>
            <a:spLocks noChangeArrowheads="1"/>
          </p:cNvSpPr>
          <p:nvPr/>
        </p:nvSpPr>
        <p:spPr bwMode="auto">
          <a:xfrm>
            <a:off x="2690813" y="4561106"/>
            <a:ext cx="839787" cy="242888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24" name="Chevron 50"/>
          <p:cNvSpPr>
            <a:spLocks noChangeArrowheads="1"/>
          </p:cNvSpPr>
          <p:nvPr/>
        </p:nvSpPr>
        <p:spPr bwMode="auto">
          <a:xfrm>
            <a:off x="2743200" y="2575833"/>
            <a:ext cx="839788" cy="242888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57150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 b="1" dirty="0">
              <a:solidFill>
                <a:srgbClr val="737377"/>
              </a:solidFill>
            </a:endParaRPr>
          </a:p>
        </p:txBody>
      </p:sp>
      <p:sp>
        <p:nvSpPr>
          <p:cNvPr id="12325" name="Chevron 53"/>
          <p:cNvSpPr>
            <a:spLocks noChangeArrowheads="1"/>
          </p:cNvSpPr>
          <p:nvPr/>
        </p:nvSpPr>
        <p:spPr bwMode="auto">
          <a:xfrm>
            <a:off x="2689225" y="3000373"/>
            <a:ext cx="839788" cy="242888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26" name="Chevron 55"/>
          <p:cNvSpPr>
            <a:spLocks noChangeArrowheads="1"/>
          </p:cNvSpPr>
          <p:nvPr/>
        </p:nvSpPr>
        <p:spPr bwMode="auto">
          <a:xfrm>
            <a:off x="2676525" y="3801606"/>
            <a:ext cx="839788" cy="241300"/>
          </a:xfrm>
          <a:prstGeom prst="chevron">
            <a:avLst>
              <a:gd name="adj" fmla="val 50190"/>
            </a:avLst>
          </a:prstGeom>
          <a:solidFill>
            <a:srgbClr val="00B050"/>
          </a:solidFill>
          <a:ln w="57150" cmpd="sng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27" name="Chevron 45"/>
          <p:cNvSpPr>
            <a:spLocks noChangeArrowheads="1"/>
          </p:cNvSpPr>
          <p:nvPr/>
        </p:nvSpPr>
        <p:spPr bwMode="auto">
          <a:xfrm>
            <a:off x="1863725" y="2582183"/>
            <a:ext cx="839788" cy="241300"/>
          </a:xfrm>
          <a:prstGeom prst="chevron">
            <a:avLst>
              <a:gd name="adj" fmla="val 50190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28" name="Chevron 56"/>
          <p:cNvSpPr>
            <a:spLocks noChangeArrowheads="1"/>
          </p:cNvSpPr>
          <p:nvPr/>
        </p:nvSpPr>
        <p:spPr bwMode="auto">
          <a:xfrm>
            <a:off x="1897063" y="3006723"/>
            <a:ext cx="752475" cy="263525"/>
          </a:xfrm>
          <a:prstGeom prst="chevron">
            <a:avLst>
              <a:gd name="adj" fmla="val 50036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29" name="Chevron 58"/>
          <p:cNvSpPr>
            <a:spLocks noChangeArrowheads="1"/>
          </p:cNvSpPr>
          <p:nvPr/>
        </p:nvSpPr>
        <p:spPr bwMode="auto">
          <a:xfrm>
            <a:off x="1897063" y="3401103"/>
            <a:ext cx="755650" cy="265112"/>
          </a:xfrm>
          <a:prstGeom prst="chevron">
            <a:avLst>
              <a:gd name="adj" fmla="val 49946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0" name="Chevron 59"/>
          <p:cNvSpPr>
            <a:spLocks noChangeArrowheads="1"/>
          </p:cNvSpPr>
          <p:nvPr/>
        </p:nvSpPr>
        <p:spPr bwMode="auto">
          <a:xfrm>
            <a:off x="1897063" y="3806368"/>
            <a:ext cx="741362" cy="233363"/>
          </a:xfrm>
          <a:prstGeom prst="chevron">
            <a:avLst>
              <a:gd name="adj" fmla="val 50050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1" name="Chevron 60"/>
          <p:cNvSpPr>
            <a:spLocks noChangeArrowheads="1"/>
          </p:cNvSpPr>
          <p:nvPr/>
        </p:nvSpPr>
        <p:spPr bwMode="auto">
          <a:xfrm>
            <a:off x="1897063" y="4200066"/>
            <a:ext cx="744537" cy="242888"/>
          </a:xfrm>
          <a:prstGeom prst="chevron">
            <a:avLst>
              <a:gd name="adj" fmla="val 49784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2" name="Chevron 61"/>
          <p:cNvSpPr>
            <a:spLocks noChangeArrowheads="1"/>
          </p:cNvSpPr>
          <p:nvPr/>
        </p:nvSpPr>
        <p:spPr bwMode="auto">
          <a:xfrm>
            <a:off x="1897063" y="4561106"/>
            <a:ext cx="747712" cy="250825"/>
          </a:xfrm>
          <a:prstGeom prst="chevron">
            <a:avLst>
              <a:gd name="adj" fmla="val 49835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3" name="Chevron 68"/>
          <p:cNvSpPr>
            <a:spLocks noChangeArrowheads="1"/>
          </p:cNvSpPr>
          <p:nvPr/>
        </p:nvSpPr>
        <p:spPr bwMode="auto">
          <a:xfrm>
            <a:off x="5484813" y="2564721"/>
            <a:ext cx="839787" cy="241300"/>
          </a:xfrm>
          <a:prstGeom prst="chevron">
            <a:avLst>
              <a:gd name="adj" fmla="val 50190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4" name="Chevron 69"/>
          <p:cNvSpPr>
            <a:spLocks noChangeArrowheads="1"/>
          </p:cNvSpPr>
          <p:nvPr/>
        </p:nvSpPr>
        <p:spPr bwMode="auto">
          <a:xfrm>
            <a:off x="5462588" y="2989261"/>
            <a:ext cx="839787" cy="241300"/>
          </a:xfrm>
          <a:prstGeom prst="chevron">
            <a:avLst>
              <a:gd name="adj" fmla="val 50190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5" name="Chevron 70"/>
          <p:cNvSpPr>
            <a:spLocks noChangeArrowheads="1"/>
          </p:cNvSpPr>
          <p:nvPr/>
        </p:nvSpPr>
        <p:spPr bwMode="auto">
          <a:xfrm>
            <a:off x="5467350" y="3383640"/>
            <a:ext cx="839788" cy="242888"/>
          </a:xfrm>
          <a:prstGeom prst="chevron">
            <a:avLst>
              <a:gd name="adj" fmla="val 49862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6" name="Chevron 71"/>
          <p:cNvSpPr>
            <a:spLocks noChangeArrowheads="1"/>
          </p:cNvSpPr>
          <p:nvPr/>
        </p:nvSpPr>
        <p:spPr bwMode="auto">
          <a:xfrm>
            <a:off x="5451475" y="3788906"/>
            <a:ext cx="839788" cy="242887"/>
          </a:xfrm>
          <a:prstGeom prst="chevron">
            <a:avLst>
              <a:gd name="adj" fmla="val 49862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7" name="Chevron 72"/>
          <p:cNvSpPr>
            <a:spLocks noChangeArrowheads="1"/>
          </p:cNvSpPr>
          <p:nvPr/>
        </p:nvSpPr>
        <p:spPr bwMode="auto">
          <a:xfrm>
            <a:off x="5454650" y="4182604"/>
            <a:ext cx="841375" cy="242887"/>
          </a:xfrm>
          <a:prstGeom prst="chevron">
            <a:avLst>
              <a:gd name="adj" fmla="val 49956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8" name="Chevron 73"/>
          <p:cNvSpPr>
            <a:spLocks noChangeArrowheads="1"/>
          </p:cNvSpPr>
          <p:nvPr/>
        </p:nvSpPr>
        <p:spPr bwMode="auto">
          <a:xfrm>
            <a:off x="5459413" y="4543644"/>
            <a:ext cx="839787" cy="242887"/>
          </a:xfrm>
          <a:prstGeom prst="chevron">
            <a:avLst>
              <a:gd name="adj" fmla="val 49862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39" name="Chevron 74"/>
          <p:cNvSpPr>
            <a:spLocks noChangeArrowheads="1"/>
          </p:cNvSpPr>
          <p:nvPr/>
        </p:nvSpPr>
        <p:spPr bwMode="auto">
          <a:xfrm>
            <a:off x="7283450" y="4564281"/>
            <a:ext cx="841375" cy="242888"/>
          </a:xfrm>
          <a:prstGeom prst="chevron">
            <a:avLst>
              <a:gd name="adj" fmla="val 49956"/>
            </a:avLst>
          </a:prstGeom>
          <a:solidFill>
            <a:srgbClr val="00B050"/>
          </a:solidFill>
          <a:ln w="57150" cmpd="sng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40" name="Chevron 75"/>
          <p:cNvSpPr>
            <a:spLocks noChangeArrowheads="1"/>
          </p:cNvSpPr>
          <p:nvPr/>
        </p:nvSpPr>
        <p:spPr bwMode="auto">
          <a:xfrm>
            <a:off x="7283450" y="2585358"/>
            <a:ext cx="841375" cy="242888"/>
          </a:xfrm>
          <a:prstGeom prst="chevron">
            <a:avLst>
              <a:gd name="adj" fmla="val 49956"/>
            </a:avLst>
          </a:prstGeom>
          <a:solidFill>
            <a:srgbClr val="00B05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41" name="Chevron 76"/>
          <p:cNvSpPr>
            <a:spLocks noChangeArrowheads="1"/>
          </p:cNvSpPr>
          <p:nvPr/>
        </p:nvSpPr>
        <p:spPr bwMode="auto">
          <a:xfrm>
            <a:off x="7307263" y="2989261"/>
            <a:ext cx="839787" cy="241300"/>
          </a:xfrm>
          <a:prstGeom prst="chevron">
            <a:avLst>
              <a:gd name="adj" fmla="val 50190"/>
            </a:avLst>
          </a:prstGeom>
          <a:solidFill>
            <a:srgbClr val="00B050"/>
          </a:solidFill>
          <a:ln w="57150" cmpd="sng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42" name="Chevron 77"/>
          <p:cNvSpPr>
            <a:spLocks noChangeArrowheads="1"/>
          </p:cNvSpPr>
          <p:nvPr/>
        </p:nvSpPr>
        <p:spPr bwMode="auto">
          <a:xfrm>
            <a:off x="7315200" y="3811131"/>
            <a:ext cx="839788" cy="241300"/>
          </a:xfrm>
          <a:prstGeom prst="chevron">
            <a:avLst>
              <a:gd name="adj" fmla="val 50190"/>
            </a:avLst>
          </a:prstGeom>
          <a:solidFill>
            <a:srgbClr val="00B05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43" name="Chevron 78"/>
          <p:cNvSpPr>
            <a:spLocks noChangeArrowheads="1"/>
          </p:cNvSpPr>
          <p:nvPr/>
        </p:nvSpPr>
        <p:spPr bwMode="auto">
          <a:xfrm>
            <a:off x="7299325" y="4161966"/>
            <a:ext cx="839788" cy="242888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57150" cmpd="sng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44" name="Chevron 79"/>
          <p:cNvSpPr>
            <a:spLocks noChangeArrowheads="1"/>
          </p:cNvSpPr>
          <p:nvPr/>
        </p:nvSpPr>
        <p:spPr bwMode="auto">
          <a:xfrm>
            <a:off x="8167688" y="2567896"/>
            <a:ext cx="839787" cy="242887"/>
          </a:xfrm>
          <a:prstGeom prst="chevron">
            <a:avLst>
              <a:gd name="adj" fmla="val 49862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45" name="Chevron 80"/>
          <p:cNvSpPr>
            <a:spLocks noChangeArrowheads="1"/>
          </p:cNvSpPr>
          <p:nvPr/>
        </p:nvSpPr>
        <p:spPr bwMode="auto">
          <a:xfrm>
            <a:off x="8189913" y="2971798"/>
            <a:ext cx="841375" cy="242888"/>
          </a:xfrm>
          <a:prstGeom prst="chevron">
            <a:avLst>
              <a:gd name="adj" fmla="val 49956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46" name="TextBox 62"/>
          <p:cNvSpPr txBox="1">
            <a:spLocks noChangeArrowheads="1"/>
          </p:cNvSpPr>
          <p:nvPr/>
        </p:nvSpPr>
        <p:spPr bwMode="auto">
          <a:xfrm>
            <a:off x="195263" y="1558476"/>
            <a:ext cx="8429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latin typeface="+mn-lt"/>
              </a:rPr>
              <a:t>All Value </a:t>
            </a:r>
          </a:p>
          <a:p>
            <a:r>
              <a:rPr lang="en-US" sz="2000">
                <a:latin typeface="+mn-lt"/>
              </a:rPr>
              <a:t>Chain Steps</a:t>
            </a:r>
          </a:p>
        </p:txBody>
      </p:sp>
      <p:sp>
        <p:nvSpPr>
          <p:cNvPr id="12347" name="Chevron 56"/>
          <p:cNvSpPr>
            <a:spLocks noChangeArrowheads="1"/>
          </p:cNvSpPr>
          <p:nvPr/>
        </p:nvSpPr>
        <p:spPr bwMode="auto">
          <a:xfrm>
            <a:off x="309563" y="5131698"/>
            <a:ext cx="752475" cy="263525"/>
          </a:xfrm>
          <a:prstGeom prst="chevron">
            <a:avLst>
              <a:gd name="adj" fmla="val 50036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48" name="Chevron 53"/>
          <p:cNvSpPr>
            <a:spLocks noChangeArrowheads="1"/>
          </p:cNvSpPr>
          <p:nvPr/>
        </p:nvSpPr>
        <p:spPr bwMode="auto">
          <a:xfrm>
            <a:off x="336550" y="5612711"/>
            <a:ext cx="839788" cy="242887"/>
          </a:xfrm>
          <a:prstGeom prst="chevron">
            <a:avLst>
              <a:gd name="adj" fmla="val 49862"/>
            </a:avLst>
          </a:prstGeom>
          <a:solidFill>
            <a:srgbClr val="00B05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49" name="Chevron 40"/>
          <p:cNvSpPr>
            <a:spLocks noChangeArrowheads="1"/>
          </p:cNvSpPr>
          <p:nvPr/>
        </p:nvSpPr>
        <p:spPr bwMode="auto">
          <a:xfrm>
            <a:off x="358775" y="6060386"/>
            <a:ext cx="839788" cy="241300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12350" name="TextBox 32"/>
          <p:cNvSpPr txBox="1">
            <a:spLocks noChangeArrowheads="1"/>
          </p:cNvSpPr>
          <p:nvPr/>
        </p:nvSpPr>
        <p:spPr bwMode="auto">
          <a:xfrm>
            <a:off x="1265238" y="5969898"/>
            <a:ext cx="2027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+mn-lt"/>
              </a:rPr>
              <a:t> Separate and manage by segment</a:t>
            </a:r>
          </a:p>
        </p:txBody>
      </p:sp>
      <p:sp>
        <p:nvSpPr>
          <p:cNvPr id="65" name="Chevron 52"/>
          <p:cNvSpPr>
            <a:spLocks noChangeArrowheads="1"/>
          </p:cNvSpPr>
          <p:nvPr/>
        </p:nvSpPr>
        <p:spPr bwMode="auto">
          <a:xfrm>
            <a:off x="5160816" y="5120517"/>
            <a:ext cx="839787" cy="242887"/>
          </a:xfrm>
          <a:prstGeom prst="chevron">
            <a:avLst>
              <a:gd name="adj" fmla="val 49862"/>
            </a:avLst>
          </a:prstGeom>
          <a:noFill/>
          <a:ln w="57150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2000">
              <a:solidFill>
                <a:srgbClr val="737377"/>
              </a:solidFill>
            </a:endParaRPr>
          </a:p>
        </p:txBody>
      </p:sp>
      <p:sp>
        <p:nvSpPr>
          <p:cNvPr id="66" name="TextBox 32"/>
          <p:cNvSpPr txBox="1">
            <a:spLocks noChangeArrowheads="1"/>
          </p:cNvSpPr>
          <p:nvPr/>
        </p:nvSpPr>
        <p:spPr bwMode="auto">
          <a:xfrm>
            <a:off x="6081425" y="5050811"/>
            <a:ext cx="2027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+mn-lt"/>
              </a:rPr>
              <a:t> Source of advantage</a:t>
            </a:r>
          </a:p>
        </p:txBody>
      </p:sp>
    </p:spTree>
    <p:extLst>
      <p:ext uri="{BB962C8B-B14F-4D97-AF65-F5344CB8AC3E}">
        <p14:creationId xmlns:p14="http://schemas.microsoft.com/office/powerpoint/2010/main" val="394671261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hevron 71"/>
          <p:cNvSpPr/>
          <p:nvPr/>
        </p:nvSpPr>
        <p:spPr bwMode="auto">
          <a:xfrm>
            <a:off x="3614291" y="4453568"/>
            <a:ext cx="852424" cy="539247"/>
          </a:xfrm>
          <a:prstGeom prst="chevron">
            <a:avLst/>
          </a:prstGeom>
          <a:solidFill>
            <a:srgbClr val="00DE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Chevron 72"/>
          <p:cNvSpPr/>
          <p:nvPr/>
        </p:nvSpPr>
        <p:spPr bwMode="auto">
          <a:xfrm>
            <a:off x="6254381" y="4449412"/>
            <a:ext cx="852424" cy="539247"/>
          </a:xfrm>
          <a:prstGeom prst="chevron">
            <a:avLst/>
          </a:prstGeom>
          <a:solidFill>
            <a:srgbClr val="00DE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hevron 1"/>
          <p:cNvSpPr/>
          <p:nvPr/>
        </p:nvSpPr>
        <p:spPr bwMode="auto">
          <a:xfrm>
            <a:off x="730651" y="4370748"/>
            <a:ext cx="852424" cy="539247"/>
          </a:xfrm>
          <a:prstGeom prst="chevron">
            <a:avLst/>
          </a:prstGeom>
          <a:solidFill>
            <a:srgbClr val="00DE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8000"/>
                </a:solidFill>
              </a:rPr>
              <a:t>Value chain map as an organisation model</a:t>
            </a:r>
            <a:endParaRPr lang="en-US" dirty="0">
              <a:solidFill>
                <a:srgbClr val="008000"/>
              </a:solidFill>
            </a:endParaRPr>
          </a:p>
        </p:txBody>
      </p:sp>
      <p:grpSp>
        <p:nvGrpSpPr>
          <p:cNvPr id="30723" name="Group 39"/>
          <p:cNvGrpSpPr>
            <a:grpSpLocks/>
          </p:cNvGrpSpPr>
          <p:nvPr/>
        </p:nvGrpSpPr>
        <p:grpSpPr bwMode="auto">
          <a:xfrm>
            <a:off x="716574" y="4345661"/>
            <a:ext cx="2193680" cy="592138"/>
            <a:chOff x="390" y="2408"/>
            <a:chExt cx="2496" cy="534"/>
          </a:xfrm>
        </p:grpSpPr>
        <p:sp>
          <p:nvSpPr>
            <p:cNvPr id="30771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2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73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30786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87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74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30784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85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75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30782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83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76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30780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81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777" name="Rectangle 24"/>
            <p:cNvSpPr>
              <a:spLocks noChangeArrowheads="1"/>
            </p:cNvSpPr>
            <p:nvPr/>
          </p:nvSpPr>
          <p:spPr bwMode="auto">
            <a:xfrm>
              <a:off x="806" y="2603"/>
              <a:ext cx="6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/>
                <a:t>BUY</a:t>
              </a:r>
            </a:p>
          </p:txBody>
        </p:sp>
        <p:sp>
          <p:nvSpPr>
            <p:cNvPr id="30778" name="Rectangle 25"/>
            <p:cNvSpPr>
              <a:spLocks noChangeArrowheads="1"/>
            </p:cNvSpPr>
            <p:nvPr/>
          </p:nvSpPr>
          <p:spPr bwMode="auto">
            <a:xfrm>
              <a:off x="1372" y="2603"/>
              <a:ext cx="7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MAKE</a:t>
              </a:r>
            </a:p>
          </p:txBody>
        </p:sp>
        <p:sp>
          <p:nvSpPr>
            <p:cNvPr id="30779" name="Rectangle 26"/>
            <p:cNvSpPr>
              <a:spLocks noChangeArrowheads="1"/>
            </p:cNvSpPr>
            <p:nvPr/>
          </p:nvSpPr>
          <p:spPr bwMode="auto">
            <a:xfrm>
              <a:off x="2123" y="2603"/>
              <a:ext cx="7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SELL</a:t>
              </a:r>
            </a:p>
          </p:txBody>
        </p:sp>
      </p:grpSp>
      <p:grpSp>
        <p:nvGrpSpPr>
          <p:cNvPr id="30724" name="Group 39"/>
          <p:cNvGrpSpPr>
            <a:grpSpLocks/>
          </p:cNvGrpSpPr>
          <p:nvPr/>
        </p:nvGrpSpPr>
        <p:grpSpPr bwMode="auto">
          <a:xfrm>
            <a:off x="3575539" y="4417100"/>
            <a:ext cx="2193681" cy="593725"/>
            <a:chOff x="390" y="2408"/>
            <a:chExt cx="2496" cy="534"/>
          </a:xfrm>
        </p:grpSpPr>
        <p:sp>
          <p:nvSpPr>
            <p:cNvPr id="30754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5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56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30769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70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57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30767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68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58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30765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66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59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30763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64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760" name="Rectangle 24"/>
            <p:cNvSpPr>
              <a:spLocks noChangeArrowheads="1"/>
            </p:cNvSpPr>
            <p:nvPr/>
          </p:nvSpPr>
          <p:spPr bwMode="auto">
            <a:xfrm>
              <a:off x="806" y="2603"/>
              <a:ext cx="6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/>
                <a:t>BUY</a:t>
              </a:r>
            </a:p>
          </p:txBody>
        </p:sp>
        <p:sp>
          <p:nvSpPr>
            <p:cNvPr id="30761" name="Rectangle 25"/>
            <p:cNvSpPr>
              <a:spLocks noChangeArrowheads="1"/>
            </p:cNvSpPr>
            <p:nvPr/>
          </p:nvSpPr>
          <p:spPr bwMode="auto">
            <a:xfrm>
              <a:off x="1372" y="2603"/>
              <a:ext cx="7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MAKE</a:t>
              </a:r>
            </a:p>
          </p:txBody>
        </p:sp>
        <p:sp>
          <p:nvSpPr>
            <p:cNvPr id="30762" name="Rectangle 26"/>
            <p:cNvSpPr>
              <a:spLocks noChangeArrowheads="1"/>
            </p:cNvSpPr>
            <p:nvPr/>
          </p:nvSpPr>
          <p:spPr bwMode="auto">
            <a:xfrm>
              <a:off x="2123" y="2603"/>
              <a:ext cx="7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SELL</a:t>
              </a:r>
            </a:p>
          </p:txBody>
        </p:sp>
      </p:grpSp>
      <p:grpSp>
        <p:nvGrpSpPr>
          <p:cNvPr id="30725" name="Group 39"/>
          <p:cNvGrpSpPr>
            <a:grpSpLocks/>
          </p:cNvGrpSpPr>
          <p:nvPr/>
        </p:nvGrpSpPr>
        <p:grpSpPr bwMode="auto">
          <a:xfrm>
            <a:off x="6233746" y="4417100"/>
            <a:ext cx="2193681" cy="593725"/>
            <a:chOff x="390" y="2408"/>
            <a:chExt cx="2496" cy="534"/>
          </a:xfrm>
        </p:grpSpPr>
        <p:sp>
          <p:nvSpPr>
            <p:cNvPr id="30737" name="Line 10"/>
            <p:cNvSpPr>
              <a:spLocks noChangeShapeType="1"/>
            </p:cNvSpPr>
            <p:nvPr/>
          </p:nvSpPr>
          <p:spPr bwMode="auto">
            <a:xfrm>
              <a:off x="390" y="2411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8" name="Line 11"/>
            <p:cNvSpPr>
              <a:spLocks noChangeShapeType="1"/>
            </p:cNvSpPr>
            <p:nvPr/>
          </p:nvSpPr>
          <p:spPr bwMode="auto">
            <a:xfrm>
              <a:off x="390" y="2942"/>
              <a:ext cx="20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39" name="Group 12"/>
            <p:cNvGrpSpPr>
              <a:grpSpLocks/>
            </p:cNvGrpSpPr>
            <p:nvPr/>
          </p:nvGrpSpPr>
          <p:grpSpPr bwMode="auto">
            <a:xfrm>
              <a:off x="2401" y="2411"/>
              <a:ext cx="416" cy="529"/>
              <a:chOff x="1662" y="3481"/>
              <a:chExt cx="288" cy="764"/>
            </a:xfrm>
          </p:grpSpPr>
          <p:sp>
            <p:nvSpPr>
              <p:cNvPr id="30752" name="Line 13"/>
              <p:cNvSpPr>
                <a:spLocks noChangeShapeType="1"/>
              </p:cNvSpPr>
              <p:nvPr/>
            </p:nvSpPr>
            <p:spPr bwMode="auto">
              <a:xfrm>
                <a:off x="1662" y="348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53" name="Line 14"/>
              <p:cNvSpPr>
                <a:spLocks noChangeShapeType="1"/>
              </p:cNvSpPr>
              <p:nvPr/>
            </p:nvSpPr>
            <p:spPr bwMode="auto">
              <a:xfrm flipH="1">
                <a:off x="1662" y="3861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40" name="Group 15"/>
            <p:cNvGrpSpPr>
              <a:grpSpLocks/>
            </p:cNvGrpSpPr>
            <p:nvPr/>
          </p:nvGrpSpPr>
          <p:grpSpPr bwMode="auto">
            <a:xfrm>
              <a:off x="1742" y="2408"/>
              <a:ext cx="416" cy="529"/>
              <a:chOff x="1206" y="3477"/>
              <a:chExt cx="288" cy="764"/>
            </a:xfrm>
          </p:grpSpPr>
          <p:sp>
            <p:nvSpPr>
              <p:cNvPr id="30750" name="Line 16"/>
              <p:cNvSpPr>
                <a:spLocks noChangeShapeType="1"/>
              </p:cNvSpPr>
              <p:nvPr/>
            </p:nvSpPr>
            <p:spPr bwMode="auto">
              <a:xfrm>
                <a:off x="1206" y="347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51" name="Line 17"/>
              <p:cNvSpPr>
                <a:spLocks noChangeShapeType="1"/>
              </p:cNvSpPr>
              <p:nvPr/>
            </p:nvSpPr>
            <p:spPr bwMode="auto">
              <a:xfrm flipH="1">
                <a:off x="1206" y="3857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41" name="Group 18"/>
            <p:cNvGrpSpPr>
              <a:grpSpLocks/>
            </p:cNvGrpSpPr>
            <p:nvPr/>
          </p:nvGrpSpPr>
          <p:grpSpPr bwMode="auto">
            <a:xfrm>
              <a:off x="997" y="2409"/>
              <a:ext cx="416" cy="529"/>
              <a:chOff x="690" y="3479"/>
              <a:chExt cx="288" cy="764"/>
            </a:xfrm>
          </p:grpSpPr>
          <p:sp>
            <p:nvSpPr>
              <p:cNvPr id="30748" name="Line 19"/>
              <p:cNvSpPr>
                <a:spLocks noChangeShapeType="1"/>
              </p:cNvSpPr>
              <p:nvPr/>
            </p:nvSpPr>
            <p:spPr bwMode="auto">
              <a:xfrm>
                <a:off x="690" y="347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49" name="Line 20"/>
              <p:cNvSpPr>
                <a:spLocks noChangeShapeType="1"/>
              </p:cNvSpPr>
              <p:nvPr/>
            </p:nvSpPr>
            <p:spPr bwMode="auto">
              <a:xfrm flipH="1">
                <a:off x="690" y="3859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42" name="Group 21"/>
            <p:cNvGrpSpPr>
              <a:grpSpLocks/>
            </p:cNvGrpSpPr>
            <p:nvPr/>
          </p:nvGrpSpPr>
          <p:grpSpPr bwMode="auto">
            <a:xfrm>
              <a:off x="390" y="2412"/>
              <a:ext cx="416" cy="529"/>
              <a:chOff x="270" y="3483"/>
              <a:chExt cx="288" cy="764"/>
            </a:xfrm>
          </p:grpSpPr>
          <p:sp>
            <p:nvSpPr>
              <p:cNvPr id="30746" name="Line 22"/>
              <p:cNvSpPr>
                <a:spLocks noChangeShapeType="1"/>
              </p:cNvSpPr>
              <p:nvPr/>
            </p:nvSpPr>
            <p:spPr bwMode="auto">
              <a:xfrm>
                <a:off x="270" y="348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47" name="Line 23"/>
              <p:cNvSpPr>
                <a:spLocks noChangeShapeType="1"/>
              </p:cNvSpPr>
              <p:nvPr/>
            </p:nvSpPr>
            <p:spPr bwMode="auto">
              <a:xfrm flipH="1">
                <a:off x="270" y="3863"/>
                <a:ext cx="288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743" name="Rectangle 24"/>
            <p:cNvSpPr>
              <a:spLocks noChangeArrowheads="1"/>
            </p:cNvSpPr>
            <p:nvPr/>
          </p:nvSpPr>
          <p:spPr bwMode="auto">
            <a:xfrm>
              <a:off x="806" y="2603"/>
              <a:ext cx="6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BUY</a:t>
              </a:r>
            </a:p>
          </p:txBody>
        </p:sp>
        <p:sp>
          <p:nvSpPr>
            <p:cNvPr id="30744" name="Rectangle 25"/>
            <p:cNvSpPr>
              <a:spLocks noChangeArrowheads="1"/>
            </p:cNvSpPr>
            <p:nvPr/>
          </p:nvSpPr>
          <p:spPr bwMode="auto">
            <a:xfrm>
              <a:off x="1372" y="2603"/>
              <a:ext cx="7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MAKE</a:t>
              </a:r>
            </a:p>
          </p:txBody>
        </p:sp>
        <p:sp>
          <p:nvSpPr>
            <p:cNvPr id="30745" name="Rectangle 26"/>
            <p:cNvSpPr>
              <a:spLocks noChangeArrowheads="1"/>
            </p:cNvSpPr>
            <p:nvPr/>
          </p:nvSpPr>
          <p:spPr bwMode="auto">
            <a:xfrm>
              <a:off x="2123" y="2603"/>
              <a:ext cx="7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SELL</a:t>
              </a:r>
            </a:p>
          </p:txBody>
        </p:sp>
      </p:grpSp>
      <p:cxnSp>
        <p:nvCxnSpPr>
          <p:cNvPr id="30726" name="Straight Connector 3"/>
          <p:cNvCxnSpPr>
            <a:cxnSpLocks noChangeShapeType="1"/>
          </p:cNvCxnSpPr>
          <p:nvPr/>
        </p:nvCxnSpPr>
        <p:spPr bwMode="auto">
          <a:xfrm>
            <a:off x="1780443" y="4102100"/>
            <a:ext cx="55171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0727" name="Straight Connector 25599"/>
          <p:cNvCxnSpPr>
            <a:cxnSpLocks noChangeShapeType="1"/>
          </p:cNvCxnSpPr>
          <p:nvPr/>
        </p:nvCxnSpPr>
        <p:spPr bwMode="auto">
          <a:xfrm flipV="1">
            <a:off x="4506058" y="2949575"/>
            <a:ext cx="0" cy="1467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0728" name="Straight Connector 25604"/>
          <p:cNvCxnSpPr>
            <a:cxnSpLocks noChangeShapeType="1"/>
          </p:cNvCxnSpPr>
          <p:nvPr/>
        </p:nvCxnSpPr>
        <p:spPr bwMode="auto">
          <a:xfrm>
            <a:off x="1780443" y="4102101"/>
            <a:ext cx="0" cy="24799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0729" name="Straight Connector 83"/>
          <p:cNvCxnSpPr>
            <a:cxnSpLocks noChangeShapeType="1"/>
          </p:cNvCxnSpPr>
          <p:nvPr/>
        </p:nvCxnSpPr>
        <p:spPr bwMode="auto">
          <a:xfrm>
            <a:off x="7297615" y="4119109"/>
            <a:ext cx="0" cy="3013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0730" name="Rectangle 25605"/>
          <p:cNvSpPr>
            <a:spLocks noChangeArrowheads="1"/>
          </p:cNvSpPr>
          <p:nvPr/>
        </p:nvSpPr>
        <p:spPr bwMode="auto">
          <a:xfrm>
            <a:off x="4306767" y="2590800"/>
            <a:ext cx="464526" cy="50323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cxnSp>
        <p:nvCxnSpPr>
          <p:cNvPr id="30733" name="Straight Connector 25607"/>
          <p:cNvCxnSpPr>
            <a:cxnSpLocks noChangeShapeType="1"/>
          </p:cNvCxnSpPr>
          <p:nvPr/>
        </p:nvCxnSpPr>
        <p:spPr bwMode="auto">
          <a:xfrm>
            <a:off x="4173415" y="3490913"/>
            <a:ext cx="66382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0734" name="Oval 25609"/>
          <p:cNvSpPr>
            <a:spLocks noChangeArrowheads="1"/>
          </p:cNvSpPr>
          <p:nvPr/>
        </p:nvSpPr>
        <p:spPr bwMode="auto">
          <a:xfrm>
            <a:off x="3575538" y="2466976"/>
            <a:ext cx="1906466" cy="1635125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5" name="TextBox 25610"/>
          <p:cNvSpPr txBox="1">
            <a:spLocks noChangeArrowheads="1"/>
          </p:cNvSpPr>
          <p:nvPr/>
        </p:nvSpPr>
        <p:spPr bwMode="auto">
          <a:xfrm>
            <a:off x="2259653" y="5280700"/>
            <a:ext cx="50717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/>
              <a:t>Operating Units</a:t>
            </a:r>
          </a:p>
          <a:p>
            <a:pPr algn="ctr"/>
            <a:r>
              <a:rPr lang="en-US" sz="1800" dirty="0"/>
              <a:t>(value chains focused on different segments</a:t>
            </a:r>
          </a:p>
        </p:txBody>
      </p:sp>
      <p:sp>
        <p:nvSpPr>
          <p:cNvPr id="30736" name="TextBox 92"/>
          <p:cNvSpPr txBox="1">
            <a:spLocks noChangeArrowheads="1"/>
          </p:cNvSpPr>
          <p:nvPr/>
        </p:nvSpPr>
        <p:spPr bwMode="auto">
          <a:xfrm>
            <a:off x="5173785" y="2298700"/>
            <a:ext cx="341459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/>
              <a:t>Head Office plus elements of the value chains that have been </a:t>
            </a:r>
            <a:r>
              <a:rPr lang="en-US" sz="1800" dirty="0" err="1"/>
              <a:t>centralised</a:t>
            </a:r>
            <a:endParaRPr lang="en-US" sz="1800" dirty="0"/>
          </a:p>
        </p:txBody>
      </p:sp>
      <p:sp>
        <p:nvSpPr>
          <p:cNvPr id="69" name="Chevron 56"/>
          <p:cNvSpPr>
            <a:spLocks noChangeArrowheads="1"/>
          </p:cNvSpPr>
          <p:nvPr/>
        </p:nvSpPr>
        <p:spPr bwMode="auto">
          <a:xfrm>
            <a:off x="3417781" y="3198198"/>
            <a:ext cx="752475" cy="263525"/>
          </a:xfrm>
          <a:prstGeom prst="chevron">
            <a:avLst>
              <a:gd name="adj" fmla="val 50036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1400">
              <a:solidFill>
                <a:srgbClr val="737377"/>
              </a:solidFill>
            </a:endParaRPr>
          </a:p>
        </p:txBody>
      </p:sp>
      <p:sp>
        <p:nvSpPr>
          <p:cNvPr id="70" name="Chevron 77"/>
          <p:cNvSpPr>
            <a:spLocks noChangeArrowheads="1"/>
          </p:cNvSpPr>
          <p:nvPr/>
        </p:nvSpPr>
        <p:spPr bwMode="auto">
          <a:xfrm>
            <a:off x="4840507" y="3384027"/>
            <a:ext cx="839787" cy="241300"/>
          </a:xfrm>
          <a:prstGeom prst="chevron">
            <a:avLst>
              <a:gd name="adj" fmla="val 50190"/>
            </a:avLst>
          </a:prstGeom>
          <a:pattFill prst="ltUpDiag">
            <a:fgClr>
              <a:srgbClr val="00DE00"/>
            </a:fgClr>
            <a:bgClr>
              <a:prstClr val="white"/>
            </a:bgClr>
          </a:patt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1400">
              <a:solidFill>
                <a:srgbClr val="737377"/>
              </a:solidFill>
            </a:endParaRPr>
          </a:p>
        </p:txBody>
      </p:sp>
      <p:sp>
        <p:nvSpPr>
          <p:cNvPr id="74" name="Chevron 53"/>
          <p:cNvSpPr>
            <a:spLocks noChangeArrowheads="1"/>
          </p:cNvSpPr>
          <p:nvPr/>
        </p:nvSpPr>
        <p:spPr bwMode="auto">
          <a:xfrm>
            <a:off x="730250" y="6016846"/>
            <a:ext cx="446088" cy="290512"/>
          </a:xfrm>
          <a:prstGeom prst="chevron">
            <a:avLst>
              <a:gd name="adj" fmla="val 49862"/>
            </a:avLst>
          </a:prstGeom>
          <a:solidFill>
            <a:srgbClr val="00C4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1400">
              <a:solidFill>
                <a:srgbClr val="737377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54124" y="5984193"/>
            <a:ext cx="5635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C400"/>
                </a:solidFill>
              </a:rPr>
              <a:t>Separated with some </a:t>
            </a:r>
            <a:r>
              <a:rPr lang="en-US" dirty="0" err="1">
                <a:solidFill>
                  <a:srgbClr val="00C400"/>
                </a:solidFill>
              </a:rPr>
              <a:t>standardisation</a:t>
            </a:r>
            <a:r>
              <a:rPr lang="en-US" dirty="0">
                <a:solidFill>
                  <a:srgbClr val="00C400"/>
                </a:solidFill>
              </a:rPr>
              <a:t>/links </a:t>
            </a:r>
          </a:p>
        </p:txBody>
      </p:sp>
      <p:sp>
        <p:nvSpPr>
          <p:cNvPr id="76" name="TextBox 30"/>
          <p:cNvSpPr txBox="1">
            <a:spLocks noChangeArrowheads="1"/>
          </p:cNvSpPr>
          <p:nvPr/>
        </p:nvSpPr>
        <p:spPr bwMode="auto">
          <a:xfrm>
            <a:off x="1174750" y="1709738"/>
            <a:ext cx="20272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</a:rPr>
              <a:t>Combined and </a:t>
            </a:r>
            <a:r>
              <a:rPr lang="en-US" sz="1800" dirty="0" err="1">
                <a:solidFill>
                  <a:srgbClr val="FF0000"/>
                </a:solidFill>
              </a:rPr>
              <a:t>centralised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77" name="TextBox 31"/>
          <p:cNvSpPr txBox="1">
            <a:spLocks noChangeArrowheads="1"/>
          </p:cNvSpPr>
          <p:nvPr/>
        </p:nvSpPr>
        <p:spPr bwMode="auto">
          <a:xfrm>
            <a:off x="1211263" y="2062163"/>
            <a:ext cx="2027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 err="1">
                <a:solidFill>
                  <a:srgbClr val="00DE00"/>
                </a:solidFill>
              </a:rPr>
              <a:t>Centralised</a:t>
            </a:r>
            <a:r>
              <a:rPr lang="en-US" sz="1800" dirty="0">
                <a:solidFill>
                  <a:srgbClr val="00DE00"/>
                </a:solidFill>
              </a:rPr>
              <a:t> to manage links</a:t>
            </a:r>
          </a:p>
        </p:txBody>
      </p:sp>
      <p:sp>
        <p:nvSpPr>
          <p:cNvPr id="78" name="Chevron 56"/>
          <p:cNvSpPr>
            <a:spLocks noChangeArrowheads="1"/>
          </p:cNvSpPr>
          <p:nvPr/>
        </p:nvSpPr>
        <p:spPr bwMode="auto">
          <a:xfrm>
            <a:off x="309563" y="1790700"/>
            <a:ext cx="752475" cy="180975"/>
          </a:xfrm>
          <a:prstGeom prst="chevron">
            <a:avLst>
              <a:gd name="adj" fmla="val 50036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1400">
              <a:solidFill>
                <a:srgbClr val="737377"/>
              </a:solidFill>
            </a:endParaRPr>
          </a:p>
        </p:txBody>
      </p:sp>
      <p:sp>
        <p:nvSpPr>
          <p:cNvPr id="79" name="Chevron 77"/>
          <p:cNvSpPr>
            <a:spLocks noChangeArrowheads="1"/>
          </p:cNvSpPr>
          <p:nvPr/>
        </p:nvSpPr>
        <p:spPr bwMode="auto">
          <a:xfrm>
            <a:off x="300038" y="2114549"/>
            <a:ext cx="763587" cy="184151"/>
          </a:xfrm>
          <a:prstGeom prst="chevron">
            <a:avLst>
              <a:gd name="adj" fmla="val 50190"/>
            </a:avLst>
          </a:prstGeom>
          <a:noFill/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1400">
              <a:solidFill>
                <a:srgbClr val="737377"/>
              </a:solidFill>
            </a:endParaRPr>
          </a:p>
        </p:txBody>
      </p:sp>
      <p:sp>
        <p:nvSpPr>
          <p:cNvPr id="80" name="Chevron 56"/>
          <p:cNvSpPr>
            <a:spLocks noChangeArrowheads="1"/>
          </p:cNvSpPr>
          <p:nvPr/>
        </p:nvSpPr>
        <p:spPr bwMode="auto">
          <a:xfrm>
            <a:off x="3421552" y="3566757"/>
            <a:ext cx="752475" cy="263525"/>
          </a:xfrm>
          <a:prstGeom prst="chevron">
            <a:avLst>
              <a:gd name="adj" fmla="val 50036"/>
            </a:avLst>
          </a:prstGeom>
          <a:solidFill>
            <a:srgbClr val="FF0000"/>
          </a:solidFill>
          <a:ln w="38100">
            <a:solidFill>
              <a:srgbClr val="666666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endParaRPr lang="en-US" sz="1400">
              <a:solidFill>
                <a:srgbClr val="7373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421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000"/>
                </a:solidFill>
              </a:rPr>
              <a:t>Organisations have two kinds of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5600" y="1445741"/>
            <a:ext cx="7169208" cy="383273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2400" b="1" dirty="0"/>
              <a:t>Operating work</a:t>
            </a:r>
          </a:p>
          <a:p>
            <a:pPr lvl="1"/>
            <a:r>
              <a:rPr lang="en-US" sz="2400" dirty="0"/>
              <a:t>Do work aimed at delivering value to “customers”</a:t>
            </a:r>
          </a:p>
          <a:p>
            <a:pPr lvl="1"/>
            <a:endParaRPr lang="en-US" sz="2400" dirty="0"/>
          </a:p>
          <a:p>
            <a:r>
              <a:rPr lang="en-US" sz="2400" b="1" dirty="0">
                <a:solidFill>
                  <a:srgbClr val="00B0F0"/>
                </a:solidFill>
              </a:rPr>
              <a:t>Support work</a:t>
            </a:r>
          </a:p>
          <a:p>
            <a:pPr lvl="1"/>
            <a:r>
              <a:rPr lang="en-US" sz="2400" dirty="0">
                <a:solidFill>
                  <a:srgbClr val="00B0F0"/>
                </a:solidFill>
              </a:rPr>
              <a:t>Do work aimed at helping other departments within organisation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7253" y="5402819"/>
            <a:ext cx="7527555" cy="400110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Operating work can become support work if it is “centralized”</a:t>
            </a:r>
          </a:p>
        </p:txBody>
      </p:sp>
    </p:spTree>
    <p:extLst>
      <p:ext uri="{BB962C8B-B14F-4D97-AF65-F5344CB8AC3E}">
        <p14:creationId xmlns:p14="http://schemas.microsoft.com/office/powerpoint/2010/main" val="261929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idx="14"/>
          </p:nvPr>
        </p:nvSpPr>
        <p:spPr>
          <a:xfrm>
            <a:off x="4572000" y="1709329"/>
            <a:ext cx="3315600" cy="35801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000" b="1" dirty="0">
                <a:solidFill>
                  <a:srgbClr val="00B0F0"/>
                </a:solidFill>
              </a:rPr>
              <a:t>Function</a:t>
            </a:r>
          </a:p>
          <a:p>
            <a:pPr>
              <a:lnSpc>
                <a:spcPct val="100000"/>
              </a:lnSpc>
            </a:pPr>
            <a:r>
              <a:rPr lang="en-GB" sz="2000" b="1" dirty="0">
                <a:solidFill>
                  <a:srgbClr val="00B0F0"/>
                </a:solidFill>
              </a:rPr>
              <a:t>Process</a:t>
            </a:r>
          </a:p>
          <a:p>
            <a:pPr>
              <a:lnSpc>
                <a:spcPct val="100000"/>
              </a:lnSpc>
            </a:pPr>
            <a:endParaRPr lang="en-GB" sz="2000" b="1" dirty="0"/>
          </a:p>
          <a:p>
            <a:pPr>
              <a:lnSpc>
                <a:spcPct val="100000"/>
              </a:lnSpc>
            </a:pPr>
            <a:endParaRPr lang="en-GB" sz="2000" b="1" dirty="0"/>
          </a:p>
          <a:p>
            <a:pPr>
              <a:lnSpc>
                <a:spcPct val="100000"/>
              </a:lnSpc>
            </a:pPr>
            <a:r>
              <a:rPr lang="en-GB" sz="2000" b="1" dirty="0">
                <a:solidFill>
                  <a:srgbClr val="00B050"/>
                </a:solidFill>
              </a:rPr>
              <a:t>Geography</a:t>
            </a:r>
          </a:p>
          <a:p>
            <a:pPr>
              <a:lnSpc>
                <a:spcPct val="100000"/>
              </a:lnSpc>
            </a:pPr>
            <a:r>
              <a:rPr lang="en-GB" sz="2000" b="1" dirty="0">
                <a:solidFill>
                  <a:srgbClr val="00B050"/>
                </a:solidFill>
              </a:rPr>
              <a:t>Customer</a:t>
            </a:r>
          </a:p>
          <a:p>
            <a:pPr>
              <a:lnSpc>
                <a:spcPct val="100000"/>
              </a:lnSpc>
            </a:pPr>
            <a:r>
              <a:rPr lang="en-GB" sz="2000" b="1" dirty="0">
                <a:solidFill>
                  <a:srgbClr val="00B050"/>
                </a:solidFill>
              </a:rPr>
              <a:t>Product</a:t>
            </a:r>
          </a:p>
          <a:p>
            <a:pPr>
              <a:lnSpc>
                <a:spcPct val="100000"/>
              </a:lnSpc>
            </a:pPr>
            <a:r>
              <a:rPr lang="en-GB" sz="2000" b="1" dirty="0">
                <a:solidFill>
                  <a:srgbClr val="00B050"/>
                </a:solidFill>
              </a:rPr>
              <a:t>Project</a:t>
            </a:r>
          </a:p>
          <a:p>
            <a:pPr>
              <a:lnSpc>
                <a:spcPct val="100000"/>
              </a:lnSpc>
            </a:pPr>
            <a:r>
              <a:rPr lang="en-GB" sz="2000" b="1" dirty="0">
                <a:solidFill>
                  <a:srgbClr val="00B050"/>
                </a:solidFill>
              </a:rPr>
              <a:t>Asset</a:t>
            </a:r>
          </a:p>
          <a:p>
            <a:pPr>
              <a:lnSpc>
                <a:spcPct val="100000"/>
              </a:lnSpc>
            </a:pPr>
            <a:r>
              <a:rPr lang="en-GB" sz="2000" b="1" dirty="0" err="1">
                <a:solidFill>
                  <a:srgbClr val="00B050"/>
                </a:solidFill>
              </a:rPr>
              <a:t>Etc</a:t>
            </a:r>
            <a:endParaRPr lang="en-GB" sz="2000" b="1" dirty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</a:pPr>
            <a:endParaRPr lang="en-GB" sz="2000" b="1" dirty="0"/>
          </a:p>
          <a:p>
            <a:pPr>
              <a:lnSpc>
                <a:spcPct val="100000"/>
              </a:lnSpc>
            </a:pPr>
            <a:r>
              <a:rPr lang="en-GB" sz="2000" b="1" dirty="0">
                <a:solidFill>
                  <a:srgbClr val="C00000"/>
                </a:solidFill>
              </a:rPr>
              <a:t>Two boss matrix</a:t>
            </a:r>
          </a:p>
          <a:p>
            <a:pPr>
              <a:lnSpc>
                <a:spcPct val="100000"/>
              </a:lnSpc>
            </a:pPr>
            <a:r>
              <a:rPr lang="en-GB" sz="2000" b="1" dirty="0">
                <a:solidFill>
                  <a:srgbClr val="C00000"/>
                </a:solidFill>
              </a:rPr>
              <a:t>Front/back </a:t>
            </a:r>
          </a:p>
          <a:p>
            <a:pPr>
              <a:lnSpc>
                <a:spcPct val="100000"/>
              </a:lnSpc>
            </a:pPr>
            <a:endParaRPr lang="en-GB" sz="2000" b="1" dirty="0"/>
          </a:p>
          <a:p>
            <a:pPr>
              <a:lnSpc>
                <a:spcPct val="100000"/>
              </a:lnSpc>
            </a:pPr>
            <a:endParaRPr lang="en-GB" sz="2000" b="1" dirty="0"/>
          </a:p>
          <a:p>
            <a:pPr>
              <a:lnSpc>
                <a:spcPct val="100000"/>
              </a:lnSpc>
            </a:pPr>
            <a:endParaRPr lang="en-GB" sz="2000" b="1" dirty="0"/>
          </a:p>
          <a:p>
            <a:pPr>
              <a:lnSpc>
                <a:spcPct val="100000"/>
              </a:lnSpc>
            </a:pPr>
            <a:endParaRPr lang="en-GB" sz="2000" b="1" dirty="0"/>
          </a:p>
          <a:p>
            <a:pPr>
              <a:lnSpc>
                <a:spcPct val="100000"/>
              </a:lnSpc>
            </a:pPr>
            <a:endParaRPr lang="en-GB" sz="2000" b="1" dirty="0"/>
          </a:p>
          <a:p>
            <a:pPr lvl="2"/>
            <a:endParaRPr lang="en-GB" sz="2000" b="1" dirty="0"/>
          </a:p>
          <a:p>
            <a:pPr>
              <a:lnSpc>
                <a:spcPct val="100000"/>
              </a:lnSpc>
            </a:pPr>
            <a:endParaRPr lang="en-GB" sz="2000" b="1" dirty="0"/>
          </a:p>
          <a:p>
            <a:pPr>
              <a:lnSpc>
                <a:spcPct val="100000"/>
              </a:lnSpc>
            </a:pPr>
            <a:endParaRPr lang="en-GB" sz="2000" b="1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5599" y="541940"/>
            <a:ext cx="7253229" cy="568800"/>
          </a:xfrm>
        </p:spPr>
        <p:txBody>
          <a:bodyPr/>
          <a:lstStyle/>
          <a:p>
            <a:r>
              <a:rPr lang="en-GB" dirty="0">
                <a:solidFill>
                  <a:srgbClr val="008000"/>
                </a:solidFill>
              </a:rPr>
              <a:t>Three ways to structure the operating work</a:t>
            </a:r>
          </a:p>
        </p:txBody>
      </p:sp>
      <p:cxnSp>
        <p:nvCxnSpPr>
          <p:cNvPr id="12" name="Elbow Connector 11"/>
          <p:cNvCxnSpPr>
            <a:stCxn id="7" idx="0"/>
            <a:endCxn id="5" idx="2"/>
          </p:cNvCxnSpPr>
          <p:nvPr/>
        </p:nvCxnSpPr>
        <p:spPr bwMode="auto">
          <a:xfrm rot="16200000" flipV="1">
            <a:off x="2080336" y="3938971"/>
            <a:ext cx="350638" cy="1934"/>
          </a:xfrm>
          <a:prstGeom prst="bentConnector3">
            <a:avLst>
              <a:gd name="adj1" fmla="val 50000"/>
            </a:avLst>
          </a:prstGeom>
          <a:solidFill>
            <a:srgbClr val="33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" name="Group 3"/>
          <p:cNvGrpSpPr/>
          <p:nvPr/>
        </p:nvGrpSpPr>
        <p:grpSpPr>
          <a:xfrm>
            <a:off x="1258344" y="3395287"/>
            <a:ext cx="1945365" cy="1092679"/>
            <a:chOff x="1180864" y="3406176"/>
            <a:chExt cx="1945365" cy="1092679"/>
          </a:xfrm>
          <a:solidFill>
            <a:srgbClr val="00B050"/>
          </a:solidFill>
        </p:grpSpPr>
        <p:sp>
          <p:nvSpPr>
            <p:cNvPr id="5" name="Rectangle 4"/>
            <p:cNvSpPr/>
            <p:nvPr/>
          </p:nvSpPr>
          <p:spPr bwMode="auto">
            <a:xfrm>
              <a:off x="1968167" y="3406176"/>
              <a:ext cx="418082" cy="369332"/>
            </a:xfrm>
            <a:prstGeom prst="rect">
              <a:avLst/>
            </a:prstGeom>
            <a:grp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1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617134" y="4122769"/>
              <a:ext cx="509095" cy="369332"/>
            </a:xfrm>
            <a:prstGeom prst="rect">
              <a:avLst/>
            </a:prstGeom>
            <a:grp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880512" y="4126146"/>
              <a:ext cx="597260" cy="369332"/>
            </a:xfrm>
            <a:prstGeom prst="rect">
              <a:avLst/>
            </a:prstGeom>
            <a:grp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180864" y="4129523"/>
              <a:ext cx="537534" cy="369332"/>
            </a:xfrm>
            <a:prstGeom prst="rect">
              <a:avLst/>
            </a:prstGeom>
            <a:grp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endParaRPr>
            </a:p>
          </p:txBody>
        </p:sp>
        <p:cxnSp>
          <p:nvCxnSpPr>
            <p:cNvPr id="11" name="Elbow Connector 10"/>
            <p:cNvCxnSpPr>
              <a:stCxn id="8" idx="0"/>
              <a:endCxn id="5" idx="2"/>
            </p:cNvCxnSpPr>
            <p:nvPr/>
          </p:nvCxnSpPr>
          <p:spPr bwMode="auto">
            <a:xfrm rot="5400000" flipH="1" flipV="1">
              <a:off x="1636415" y="3588730"/>
              <a:ext cx="354015" cy="727577"/>
            </a:xfrm>
            <a:prstGeom prst="bentConnector3">
              <a:avLst>
                <a:gd name="adj1" fmla="val 50000"/>
              </a:avLst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Elbow Connector 12"/>
            <p:cNvCxnSpPr>
              <a:stCxn id="6" idx="0"/>
              <a:endCxn id="5" idx="2"/>
            </p:cNvCxnSpPr>
            <p:nvPr/>
          </p:nvCxnSpPr>
          <p:spPr bwMode="auto">
            <a:xfrm rot="16200000" flipV="1">
              <a:off x="2350816" y="3601906"/>
              <a:ext cx="347261" cy="694471"/>
            </a:xfrm>
            <a:prstGeom prst="bentConnector3">
              <a:avLst>
                <a:gd name="adj1" fmla="val 50000"/>
              </a:avLst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TextBox 2"/>
          <p:cNvSpPr txBox="1"/>
          <p:nvPr/>
        </p:nvSpPr>
        <p:spPr>
          <a:xfrm>
            <a:off x="1454122" y="1583358"/>
            <a:ext cx="16388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Value Chain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56561" y="2978959"/>
            <a:ext cx="1196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Unitised</a:t>
            </a:r>
            <a:endParaRPr lang="en-US" sz="20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814255" y="4715659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Matrix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338011" y="1982064"/>
            <a:ext cx="2048859" cy="885438"/>
            <a:chOff x="1323054" y="1557519"/>
            <a:chExt cx="2048859" cy="885438"/>
          </a:xfrm>
          <a:solidFill>
            <a:srgbClr val="00B0F0"/>
          </a:solidFill>
        </p:grpSpPr>
        <p:sp>
          <p:nvSpPr>
            <p:cNvPr id="46" name="Chevron 45"/>
            <p:cNvSpPr/>
            <p:nvPr/>
          </p:nvSpPr>
          <p:spPr bwMode="auto">
            <a:xfrm>
              <a:off x="1798137" y="2065275"/>
              <a:ext cx="578785" cy="369332"/>
            </a:xfrm>
            <a:prstGeom prst="chevron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323054" y="1557519"/>
              <a:ext cx="2048859" cy="885438"/>
              <a:chOff x="1308113" y="1557519"/>
              <a:chExt cx="2048859" cy="885438"/>
            </a:xfrm>
            <a:grpFill/>
          </p:grpSpPr>
          <p:sp>
            <p:nvSpPr>
              <p:cNvPr id="2" name="Chevron 1"/>
              <p:cNvSpPr/>
              <p:nvPr/>
            </p:nvSpPr>
            <p:spPr bwMode="auto">
              <a:xfrm>
                <a:off x="1308113" y="2073625"/>
                <a:ext cx="578785" cy="369332"/>
              </a:xfrm>
              <a:prstGeom prst="chevron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7" name="Chevron 46"/>
              <p:cNvSpPr/>
              <p:nvPr/>
            </p:nvSpPr>
            <p:spPr bwMode="auto">
              <a:xfrm>
                <a:off x="2272085" y="2056925"/>
                <a:ext cx="578785" cy="369332"/>
              </a:xfrm>
              <a:prstGeom prst="chevron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8" name="Chevron 47"/>
              <p:cNvSpPr/>
              <p:nvPr/>
            </p:nvSpPr>
            <p:spPr bwMode="auto">
              <a:xfrm>
                <a:off x="2778187" y="2064650"/>
                <a:ext cx="578785" cy="369332"/>
              </a:xfrm>
              <a:prstGeom prst="chevron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2104843" y="1557519"/>
                <a:ext cx="282213" cy="369332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6" name="Elbow Connector 15"/>
              <p:cNvCxnSpPr>
                <a:stCxn id="9" idx="2"/>
                <a:endCxn id="2" idx="0"/>
              </p:cNvCxnSpPr>
              <p:nvPr/>
            </p:nvCxnSpPr>
            <p:spPr bwMode="auto">
              <a:xfrm rot="5400000">
                <a:off x="1802175" y="1629850"/>
                <a:ext cx="146774" cy="740777"/>
              </a:xfrm>
              <a:prstGeom prst="bentConnector3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Elbow Connector 19"/>
              <p:cNvCxnSpPr>
                <a:stCxn id="9" idx="2"/>
                <a:endCxn id="48" idx="0"/>
              </p:cNvCxnSpPr>
              <p:nvPr/>
            </p:nvCxnSpPr>
            <p:spPr bwMode="auto">
              <a:xfrm rot="16200000" flipH="1">
                <a:off x="2541699" y="1631101"/>
                <a:ext cx="137799" cy="729297"/>
              </a:xfrm>
              <a:prstGeom prst="bentConnector3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Elbow Connector 51"/>
              <p:cNvCxnSpPr>
                <a:stCxn id="9" idx="2"/>
                <a:endCxn id="46" idx="0"/>
              </p:cNvCxnSpPr>
              <p:nvPr/>
            </p:nvCxnSpPr>
            <p:spPr bwMode="auto">
              <a:xfrm rot="5400000">
                <a:off x="2051362" y="1870687"/>
                <a:ext cx="138424" cy="250753"/>
              </a:xfrm>
              <a:prstGeom prst="bentConnector3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Elbow Connector 54"/>
              <p:cNvCxnSpPr>
                <a:stCxn id="9" idx="2"/>
                <a:endCxn id="47" idx="0"/>
              </p:cNvCxnSpPr>
              <p:nvPr/>
            </p:nvCxnSpPr>
            <p:spPr bwMode="auto">
              <a:xfrm rot="16200000" flipH="1">
                <a:off x="2292510" y="1880290"/>
                <a:ext cx="130074" cy="223195"/>
              </a:xfrm>
              <a:prstGeom prst="bentConnector3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56" name="Group 55"/>
          <p:cNvGrpSpPr/>
          <p:nvPr/>
        </p:nvGrpSpPr>
        <p:grpSpPr>
          <a:xfrm>
            <a:off x="1196227" y="5144647"/>
            <a:ext cx="2138429" cy="1298372"/>
            <a:chOff x="2147474" y="3932664"/>
            <a:chExt cx="2486700" cy="2352911"/>
          </a:xfrm>
        </p:grpSpPr>
        <p:grpSp>
          <p:nvGrpSpPr>
            <p:cNvPr id="57" name="Group 56"/>
            <p:cNvGrpSpPr/>
            <p:nvPr/>
          </p:nvGrpSpPr>
          <p:grpSpPr>
            <a:xfrm>
              <a:off x="2147474" y="4765288"/>
              <a:ext cx="2461382" cy="1509132"/>
              <a:chOff x="2386361" y="4765288"/>
              <a:chExt cx="2461382" cy="1509132"/>
            </a:xfrm>
          </p:grpSpPr>
          <p:cxnSp>
            <p:nvCxnSpPr>
              <p:cNvPr id="68" name="Straight Arrow Connector 67"/>
              <p:cNvCxnSpPr/>
              <p:nvPr/>
            </p:nvCxnSpPr>
            <p:spPr>
              <a:xfrm flipH="1">
                <a:off x="2386361" y="4765288"/>
                <a:ext cx="1518940" cy="1509132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/>
              <p:nvPr/>
            </p:nvCxnSpPr>
            <p:spPr>
              <a:xfrm flipH="1">
                <a:off x="3351146" y="5248169"/>
                <a:ext cx="1023333" cy="1016725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/>
              <p:cNvCxnSpPr/>
              <p:nvPr/>
            </p:nvCxnSpPr>
            <p:spPr>
              <a:xfrm>
                <a:off x="3335699" y="4765288"/>
                <a:ext cx="1512044" cy="149798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>
                <a:off x="2852027" y="5239113"/>
                <a:ext cx="1023333" cy="1016725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/>
            <p:cNvGrpSpPr/>
            <p:nvPr/>
          </p:nvGrpSpPr>
          <p:grpSpPr>
            <a:xfrm>
              <a:off x="2147474" y="3932664"/>
              <a:ext cx="2486700" cy="2352911"/>
              <a:chOff x="2386361" y="3932664"/>
              <a:chExt cx="2486700" cy="2352911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3427142" y="3932664"/>
                <a:ext cx="390810" cy="395165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2386361" y="4333816"/>
                <a:ext cx="1241502" cy="1947747"/>
              </a:xfrm>
              <a:custGeom>
                <a:avLst/>
                <a:gdLst>
                  <a:gd name="connsiteX0" fmla="*/ 557561 w 1241502"/>
                  <a:gd name="connsiteY0" fmla="*/ 1947747 h 1947747"/>
                  <a:gd name="connsiteX1" fmla="*/ 0 w 1241502"/>
                  <a:gd name="connsiteY1" fmla="*/ 1382751 h 1947747"/>
                  <a:gd name="connsiteX2" fmla="*/ 1241502 w 1241502"/>
                  <a:gd name="connsiteY2" fmla="*/ 148683 h 1947747"/>
                  <a:gd name="connsiteX3" fmla="*/ 1234068 w 1241502"/>
                  <a:gd name="connsiteY3" fmla="*/ 0 h 1947747"/>
                  <a:gd name="connsiteX4" fmla="*/ 1234068 w 1241502"/>
                  <a:gd name="connsiteY4" fmla="*/ 0 h 1947747"/>
                  <a:gd name="connsiteX0" fmla="*/ 557561 w 1241502"/>
                  <a:gd name="connsiteY0" fmla="*/ 1947747 h 1947747"/>
                  <a:gd name="connsiteX1" fmla="*/ 0 w 1241502"/>
                  <a:gd name="connsiteY1" fmla="*/ 1382751 h 1947747"/>
                  <a:gd name="connsiteX2" fmla="*/ 1241502 w 1241502"/>
                  <a:gd name="connsiteY2" fmla="*/ 148683 h 1947747"/>
                  <a:gd name="connsiteX3" fmla="*/ 1234068 w 1241502"/>
                  <a:gd name="connsiteY3" fmla="*/ 0 h 1947747"/>
                  <a:gd name="connsiteX4" fmla="*/ 1234068 w 1241502"/>
                  <a:gd name="connsiteY4" fmla="*/ 0 h 1947747"/>
                  <a:gd name="connsiteX0" fmla="*/ 557561 w 1241502"/>
                  <a:gd name="connsiteY0" fmla="*/ 1947747 h 1947747"/>
                  <a:gd name="connsiteX1" fmla="*/ 0 w 1241502"/>
                  <a:gd name="connsiteY1" fmla="*/ 1382751 h 1947747"/>
                  <a:gd name="connsiteX2" fmla="*/ 1241502 w 1241502"/>
                  <a:gd name="connsiteY2" fmla="*/ 148683 h 1947747"/>
                  <a:gd name="connsiteX3" fmla="*/ 1234068 w 1241502"/>
                  <a:gd name="connsiteY3" fmla="*/ 0 h 1947747"/>
                  <a:gd name="connsiteX4" fmla="*/ 1234068 w 1241502"/>
                  <a:gd name="connsiteY4" fmla="*/ 0 h 1947747"/>
                  <a:gd name="connsiteX0" fmla="*/ 557561 w 1241502"/>
                  <a:gd name="connsiteY0" fmla="*/ 1947747 h 1947747"/>
                  <a:gd name="connsiteX1" fmla="*/ 0 w 1241502"/>
                  <a:gd name="connsiteY1" fmla="*/ 1382751 h 1947747"/>
                  <a:gd name="connsiteX2" fmla="*/ 1241502 w 1241502"/>
                  <a:gd name="connsiteY2" fmla="*/ 148683 h 1947747"/>
                  <a:gd name="connsiteX3" fmla="*/ 1234068 w 1241502"/>
                  <a:gd name="connsiteY3" fmla="*/ 0 h 1947747"/>
                  <a:gd name="connsiteX4" fmla="*/ 1234068 w 1241502"/>
                  <a:gd name="connsiteY4" fmla="*/ 0 h 1947747"/>
                  <a:gd name="connsiteX0" fmla="*/ 557561 w 1241502"/>
                  <a:gd name="connsiteY0" fmla="*/ 1947747 h 1947747"/>
                  <a:gd name="connsiteX1" fmla="*/ 0 w 1241502"/>
                  <a:gd name="connsiteY1" fmla="*/ 1382751 h 1947747"/>
                  <a:gd name="connsiteX2" fmla="*/ 1241502 w 1241502"/>
                  <a:gd name="connsiteY2" fmla="*/ 148683 h 1947747"/>
                  <a:gd name="connsiteX3" fmla="*/ 1234068 w 1241502"/>
                  <a:gd name="connsiteY3" fmla="*/ 0 h 1947747"/>
                  <a:gd name="connsiteX4" fmla="*/ 1234068 w 1241502"/>
                  <a:gd name="connsiteY4" fmla="*/ 0 h 1947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1502" h="1947747">
                    <a:moveTo>
                      <a:pt x="557561" y="1947747"/>
                    </a:moveTo>
                    <a:lnTo>
                      <a:pt x="0" y="1382751"/>
                    </a:lnTo>
                    <a:lnTo>
                      <a:pt x="1241502" y="148683"/>
                    </a:lnTo>
                    <a:lnTo>
                      <a:pt x="1234068" y="0"/>
                    </a:lnTo>
                    <a:lnTo>
                      <a:pt x="1234068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headEnd type="triangl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Freeform 60"/>
              <p:cNvSpPr/>
              <p:nvPr/>
            </p:nvSpPr>
            <p:spPr>
              <a:xfrm flipH="1">
                <a:off x="3627863" y="4486511"/>
                <a:ext cx="1245198" cy="1799064"/>
              </a:xfrm>
              <a:custGeom>
                <a:avLst/>
                <a:gdLst>
                  <a:gd name="connsiteX0" fmla="*/ 557561 w 1241502"/>
                  <a:gd name="connsiteY0" fmla="*/ 1947747 h 1947747"/>
                  <a:gd name="connsiteX1" fmla="*/ 0 w 1241502"/>
                  <a:gd name="connsiteY1" fmla="*/ 1382751 h 1947747"/>
                  <a:gd name="connsiteX2" fmla="*/ 1241502 w 1241502"/>
                  <a:gd name="connsiteY2" fmla="*/ 148683 h 1947747"/>
                  <a:gd name="connsiteX3" fmla="*/ 1234068 w 1241502"/>
                  <a:gd name="connsiteY3" fmla="*/ 0 h 1947747"/>
                  <a:gd name="connsiteX4" fmla="*/ 1234068 w 1241502"/>
                  <a:gd name="connsiteY4" fmla="*/ 0 h 1947747"/>
                  <a:gd name="connsiteX0" fmla="*/ 557561 w 1241502"/>
                  <a:gd name="connsiteY0" fmla="*/ 1947747 h 1947747"/>
                  <a:gd name="connsiteX1" fmla="*/ 0 w 1241502"/>
                  <a:gd name="connsiteY1" fmla="*/ 1382751 h 1947747"/>
                  <a:gd name="connsiteX2" fmla="*/ 1241502 w 1241502"/>
                  <a:gd name="connsiteY2" fmla="*/ 148683 h 1947747"/>
                  <a:gd name="connsiteX3" fmla="*/ 1234068 w 1241502"/>
                  <a:gd name="connsiteY3" fmla="*/ 0 h 1947747"/>
                  <a:gd name="connsiteX0" fmla="*/ 557561 w 1241502"/>
                  <a:gd name="connsiteY0" fmla="*/ 1799064 h 1799064"/>
                  <a:gd name="connsiteX1" fmla="*/ 0 w 1241502"/>
                  <a:gd name="connsiteY1" fmla="*/ 1234068 h 1799064"/>
                  <a:gd name="connsiteX2" fmla="*/ 1241502 w 1241502"/>
                  <a:gd name="connsiteY2" fmla="*/ 0 h 179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41502" h="1799064">
                    <a:moveTo>
                      <a:pt x="557561" y="1799064"/>
                    </a:moveTo>
                    <a:lnTo>
                      <a:pt x="0" y="1234068"/>
                    </a:lnTo>
                    <a:lnTo>
                      <a:pt x="1241502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headEnd type="triangl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427142" y="4854499"/>
                <a:ext cx="390810" cy="395165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3427142" y="5793294"/>
                <a:ext cx="390810" cy="395165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4384005" y="5793294"/>
                <a:ext cx="390810" cy="395165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2478177" y="5793294"/>
                <a:ext cx="390810" cy="395165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2944889" y="5325993"/>
                <a:ext cx="390810" cy="395165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3917797" y="5321230"/>
                <a:ext cx="390810" cy="395165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621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5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8000"/>
                </a:solidFill>
              </a:rPr>
              <a:t>Four types of support work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513633" y="1941505"/>
            <a:ext cx="1955245" cy="369332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Head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kumimoji="0" lang="en-GB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of structure</a:t>
            </a:r>
            <a:r>
              <a: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</a:p>
        </p:txBody>
      </p:sp>
      <p:cxnSp>
        <p:nvCxnSpPr>
          <p:cNvPr id="11" name="Elbow Connector 10"/>
          <p:cNvCxnSpPr>
            <a:endCxn id="9" idx="2"/>
          </p:cNvCxnSpPr>
          <p:nvPr/>
        </p:nvCxnSpPr>
        <p:spPr bwMode="auto">
          <a:xfrm rot="5400000" flipH="1" flipV="1">
            <a:off x="3048143" y="3748098"/>
            <a:ext cx="2880374" cy="58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hape 14"/>
          <p:cNvCxnSpPr>
            <a:stCxn id="37" idx="3"/>
            <a:endCxn id="9" idx="2"/>
          </p:cNvCxnSpPr>
          <p:nvPr/>
        </p:nvCxnSpPr>
        <p:spPr bwMode="auto">
          <a:xfrm flipV="1">
            <a:off x="3941752" y="2310837"/>
            <a:ext cx="549504" cy="207514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hape 16"/>
          <p:cNvCxnSpPr>
            <a:stCxn id="39" idx="1"/>
            <a:endCxn id="9" idx="2"/>
          </p:cNvCxnSpPr>
          <p:nvPr/>
        </p:nvCxnSpPr>
        <p:spPr bwMode="auto">
          <a:xfrm rot="10800000">
            <a:off x="4491257" y="2310838"/>
            <a:ext cx="553555" cy="1995765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hape 24"/>
          <p:cNvCxnSpPr>
            <a:stCxn id="13" idx="1"/>
            <a:endCxn id="9" idx="2"/>
          </p:cNvCxnSpPr>
          <p:nvPr/>
        </p:nvCxnSpPr>
        <p:spPr bwMode="auto">
          <a:xfrm rot="10800000">
            <a:off x="4491256" y="2310838"/>
            <a:ext cx="407468" cy="738385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hape 13"/>
          <p:cNvCxnSpPr>
            <a:stCxn id="35" idx="3"/>
            <a:endCxn id="9" idx="2"/>
          </p:cNvCxnSpPr>
          <p:nvPr/>
        </p:nvCxnSpPr>
        <p:spPr bwMode="auto">
          <a:xfrm flipV="1">
            <a:off x="4049401" y="2310837"/>
            <a:ext cx="441855" cy="44851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/>
          <p:cNvSpPr txBox="1"/>
          <p:nvPr/>
        </p:nvSpPr>
        <p:spPr>
          <a:xfrm rot="19532120">
            <a:off x="272422" y="2072585"/>
            <a:ext cx="1826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More powerful </a:t>
            </a:r>
          </a:p>
        </p:txBody>
      </p:sp>
      <p:sp>
        <p:nvSpPr>
          <p:cNvPr id="16" name="TextBox 15"/>
          <p:cNvSpPr txBox="1"/>
          <p:nvPr/>
        </p:nvSpPr>
        <p:spPr>
          <a:xfrm rot="1866330">
            <a:off x="6704061" y="2203746"/>
            <a:ext cx="1736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Less powerful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643749" y="5559919"/>
            <a:ext cx="813518" cy="369332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790100" y="5574262"/>
            <a:ext cx="813518" cy="369332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853622" y="5574799"/>
            <a:ext cx="813518" cy="369332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055192" y="5575336"/>
            <a:ext cx="813518" cy="369332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298176" y="5562067"/>
            <a:ext cx="1004600" cy="369332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endParaRPr lang="en-GB" dirty="0"/>
          </a:p>
        </p:txBody>
      </p:sp>
      <p:cxnSp>
        <p:nvCxnSpPr>
          <p:cNvPr id="23" name="Straight Connector 12"/>
          <p:cNvCxnSpPr>
            <a:cxnSpLocks noChangeShapeType="1"/>
          </p:cNvCxnSpPr>
          <p:nvPr/>
        </p:nvCxnSpPr>
        <p:spPr bwMode="auto">
          <a:xfrm flipH="1">
            <a:off x="2029316" y="5187154"/>
            <a:ext cx="4652241" cy="138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stCxn id="18" idx="0"/>
          </p:cNvCxnSpPr>
          <p:nvPr/>
        </p:nvCxnSpPr>
        <p:spPr bwMode="auto">
          <a:xfrm flipH="1" flipV="1">
            <a:off x="2046112" y="5207907"/>
            <a:ext cx="4396" cy="352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H="1" flipV="1">
            <a:off x="3270956" y="5190973"/>
            <a:ext cx="4397" cy="3520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H="1" flipV="1">
            <a:off x="4284134" y="5216373"/>
            <a:ext cx="4397" cy="3520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flipH="1" flipV="1">
            <a:off x="5523088" y="5213550"/>
            <a:ext cx="4397" cy="3520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 flipV="1">
            <a:off x="6663266" y="5196617"/>
            <a:ext cx="4397" cy="3520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3530595" y="6096822"/>
            <a:ext cx="2102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Operating Work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 flipV="1">
            <a:off x="850473" y="3719121"/>
            <a:ext cx="7075933" cy="1134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884491" y="3288194"/>
            <a:ext cx="1249561" cy="36933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3300"/>
                </a:solidFill>
              </a:rPr>
              <a:t>Policy e.g.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6794" y="3780801"/>
            <a:ext cx="2096360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/>
              <a:t>Core resource e.g.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10869" y="3281831"/>
            <a:ext cx="2879364" cy="369332"/>
          </a:xfrm>
          <a:prstGeom prst="rect">
            <a:avLst/>
          </a:prstGeom>
          <a:noFill/>
          <a:ln>
            <a:solidFill>
              <a:srgbClr val="33660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Champion/Coordinate e.g.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10007" y="3798504"/>
            <a:ext cx="2173454" cy="369332"/>
          </a:xfrm>
          <a:prstGeom prst="rect">
            <a:avLst/>
          </a:prstGeom>
          <a:noFill/>
          <a:ln>
            <a:solidFill>
              <a:srgbClr val="FF740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7401"/>
                </a:solidFill>
              </a:rPr>
              <a:t>Shared service e.g.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98724" y="2879945"/>
            <a:ext cx="2682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</a:rPr>
              <a:t>Lean/ Operating excellence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92367" y="2453994"/>
            <a:ext cx="1416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</a:rPr>
              <a:t>Key accounts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34768" y="2590077"/>
            <a:ext cx="91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3300"/>
                </a:solidFill>
              </a:rPr>
              <a:t>Finance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151090" y="2980622"/>
            <a:ext cx="481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3300"/>
                </a:solidFill>
              </a:rPr>
              <a:t>HR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78941" y="4216706"/>
            <a:ext cx="106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Research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95263" y="4607251"/>
            <a:ext cx="1085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Marketing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44811" y="4137325"/>
            <a:ext cx="17241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7401"/>
                </a:solidFill>
              </a:rPr>
              <a:t>Finance services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61133" y="4527870"/>
            <a:ext cx="12905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7401"/>
                </a:solidFill>
              </a:rPr>
              <a:t>HR services</a:t>
            </a:r>
          </a:p>
        </p:txBody>
      </p:sp>
      <p:cxnSp>
        <p:nvCxnSpPr>
          <p:cNvPr id="42" name="Shape 13"/>
          <p:cNvCxnSpPr>
            <a:stCxn id="36" idx="3"/>
            <a:endCxn id="9" idx="2"/>
          </p:cNvCxnSpPr>
          <p:nvPr/>
        </p:nvCxnSpPr>
        <p:spPr bwMode="auto">
          <a:xfrm flipV="1">
            <a:off x="3632111" y="2310837"/>
            <a:ext cx="859145" cy="83906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hape 24"/>
          <p:cNvCxnSpPr>
            <a:stCxn id="34" idx="1"/>
            <a:endCxn id="9" idx="2"/>
          </p:cNvCxnSpPr>
          <p:nvPr/>
        </p:nvCxnSpPr>
        <p:spPr bwMode="auto">
          <a:xfrm rot="10800000">
            <a:off x="4491257" y="2310837"/>
            <a:ext cx="401111" cy="31243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hape 16"/>
          <p:cNvCxnSpPr>
            <a:stCxn id="40" idx="1"/>
            <a:endCxn id="9" idx="2"/>
          </p:cNvCxnSpPr>
          <p:nvPr/>
        </p:nvCxnSpPr>
        <p:spPr bwMode="auto">
          <a:xfrm rot="10800000">
            <a:off x="4491257" y="2310837"/>
            <a:ext cx="569877" cy="238631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hape 14"/>
          <p:cNvCxnSpPr>
            <a:stCxn id="38" idx="3"/>
            <a:endCxn id="9" idx="2"/>
          </p:cNvCxnSpPr>
          <p:nvPr/>
        </p:nvCxnSpPr>
        <p:spPr bwMode="auto">
          <a:xfrm flipV="1">
            <a:off x="3980817" y="2310837"/>
            <a:ext cx="510439" cy="2465691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3458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8" grpId="0" animBg="1"/>
      <p:bldP spid="19" grpId="0" animBg="1"/>
      <p:bldP spid="20" grpId="0" animBg="1"/>
      <p:bldP spid="21" grpId="0" animBg="1"/>
      <p:bldP spid="22" grpId="0" animBg="1"/>
      <p:bldP spid="3" grpId="0"/>
      <p:bldP spid="10" grpId="0" animBg="1"/>
      <p:bldP spid="30" grpId="0" animBg="1"/>
      <p:bldP spid="31" grpId="0" animBg="1"/>
      <p:bldP spid="32" grpId="0" animBg="1"/>
      <p:bldP spid="1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600" y="578654"/>
            <a:ext cx="7169208" cy="475200"/>
          </a:xfrm>
        </p:spPr>
        <p:txBody>
          <a:bodyPr/>
          <a:lstStyle/>
          <a:p>
            <a:r>
              <a:rPr lang="en-US" dirty="0">
                <a:solidFill>
                  <a:srgbClr val="008000"/>
                </a:solidFill>
              </a:rPr>
              <a:t>Impact of combining/</a:t>
            </a:r>
            <a:r>
              <a:rPr lang="en-US" dirty="0" err="1">
                <a:solidFill>
                  <a:srgbClr val="008000"/>
                </a:solidFill>
              </a:rPr>
              <a:t>centralising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90"/>
                </a:solidFill>
              </a:rPr>
              <a:t>Combining converts “operating work” into “support work”</a:t>
            </a:r>
          </a:p>
          <a:p>
            <a:endParaRPr lang="en-US" dirty="0"/>
          </a:p>
          <a:p>
            <a:r>
              <a:rPr lang="en-US" dirty="0">
                <a:solidFill>
                  <a:srgbClr val="000090"/>
                </a:solidFill>
              </a:rPr>
              <a:t>When combining or </a:t>
            </a:r>
            <a:r>
              <a:rPr lang="en-US" dirty="0" err="1">
                <a:solidFill>
                  <a:srgbClr val="000090"/>
                </a:solidFill>
              </a:rPr>
              <a:t>centralising</a:t>
            </a:r>
            <a:r>
              <a:rPr lang="en-US" dirty="0">
                <a:solidFill>
                  <a:srgbClr val="000090"/>
                </a:solidFill>
              </a:rPr>
              <a:t> it is important to define the role of the support work</a:t>
            </a:r>
          </a:p>
          <a:p>
            <a:pPr lvl="1"/>
            <a:r>
              <a:rPr lang="en-US" dirty="0"/>
              <a:t>Policy</a:t>
            </a:r>
          </a:p>
          <a:p>
            <a:pPr lvl="1"/>
            <a:r>
              <a:rPr lang="en-US" dirty="0"/>
              <a:t>Champion</a:t>
            </a:r>
          </a:p>
          <a:p>
            <a:pPr lvl="1"/>
            <a:r>
              <a:rPr lang="en-US" dirty="0"/>
              <a:t>Shared Service</a:t>
            </a:r>
          </a:p>
          <a:p>
            <a:pPr lvl="1"/>
            <a:r>
              <a:rPr lang="en-US" dirty="0"/>
              <a:t>Core Resource</a:t>
            </a:r>
          </a:p>
        </p:txBody>
      </p:sp>
    </p:spTree>
    <p:extLst>
      <p:ext uri="{BB962C8B-B14F-4D97-AF65-F5344CB8AC3E}">
        <p14:creationId xmlns:p14="http://schemas.microsoft.com/office/powerpoint/2010/main" val="2614144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>
          <a:xfrm>
            <a:off x="5119046" y="4481039"/>
            <a:ext cx="1002639" cy="276266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Supervise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2674" y="1713965"/>
            <a:ext cx="1007117" cy="4176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</a:rPr>
              <a:t>Chief Regulator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085149" y="2879458"/>
            <a:ext cx="1007117" cy="53325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COO</a:t>
            </a:r>
          </a:p>
        </p:txBody>
      </p:sp>
      <p:sp>
        <p:nvSpPr>
          <p:cNvPr id="6" name="Rectangle 5"/>
          <p:cNvSpPr/>
          <p:nvPr/>
        </p:nvSpPr>
        <p:spPr>
          <a:xfrm>
            <a:off x="3488661" y="2879459"/>
            <a:ext cx="1007117" cy="538629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Executive Director for Vocational Qualifications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2102932" y="2879459"/>
            <a:ext cx="1007117" cy="538629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Executive Director for General Qualifications</a:t>
            </a:r>
          </a:p>
        </p:txBody>
      </p:sp>
      <p:cxnSp>
        <p:nvCxnSpPr>
          <p:cNvPr id="27" name="Elbow Connector 26"/>
          <p:cNvCxnSpPr>
            <a:stCxn id="4" idx="2"/>
            <a:endCxn id="5" idx="0"/>
          </p:cNvCxnSpPr>
          <p:nvPr/>
        </p:nvCxnSpPr>
        <p:spPr>
          <a:xfrm rot="16200000" flipH="1">
            <a:off x="5093524" y="1384274"/>
            <a:ext cx="747893" cy="2242476"/>
          </a:xfrm>
          <a:prstGeom prst="bentConnector3">
            <a:avLst>
              <a:gd name="adj1" fmla="val 83429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4" idx="2"/>
            <a:endCxn id="6" idx="0"/>
          </p:cNvCxnSpPr>
          <p:nvPr/>
        </p:nvCxnSpPr>
        <p:spPr>
          <a:xfrm rot="5400000">
            <a:off x="3795279" y="2328506"/>
            <a:ext cx="747894" cy="354013"/>
          </a:xfrm>
          <a:prstGeom prst="bentConnector3">
            <a:avLst>
              <a:gd name="adj1" fmla="val 83429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4" idx="2"/>
            <a:endCxn id="7" idx="0"/>
          </p:cNvCxnSpPr>
          <p:nvPr/>
        </p:nvCxnSpPr>
        <p:spPr>
          <a:xfrm rot="5400000">
            <a:off x="3102415" y="1635641"/>
            <a:ext cx="747894" cy="1739742"/>
          </a:xfrm>
          <a:prstGeom prst="bentConnector3">
            <a:avLst>
              <a:gd name="adj1" fmla="val 83429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7004178" y="3443559"/>
            <a:ext cx="1100547" cy="277384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Reform Programme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372540" y="2247401"/>
            <a:ext cx="1100521" cy="277384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CEO Office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004175" y="4468108"/>
            <a:ext cx="1143596" cy="276266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Comms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10769" y="4824913"/>
            <a:ext cx="1143595" cy="276266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HR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004177" y="5181719"/>
            <a:ext cx="1143594" cy="276266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IT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10771" y="4069343"/>
            <a:ext cx="1143594" cy="277384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Finance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004177" y="5559137"/>
            <a:ext cx="1143594" cy="276266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Legal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18648" y="5299465"/>
            <a:ext cx="1000033" cy="299164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Ops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Mgmt</a:t>
            </a:r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118647" y="4069343"/>
            <a:ext cx="1003038" cy="276266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Authorise</a:t>
            </a:r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18647" y="4450579"/>
            <a:ext cx="1002639" cy="276266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Supervise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18647" y="4952589"/>
            <a:ext cx="1003038" cy="276266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Enforce</a:t>
            </a:r>
          </a:p>
        </p:txBody>
      </p:sp>
      <p:cxnSp>
        <p:nvCxnSpPr>
          <p:cNvPr id="46" name="Elbow Connector 45"/>
          <p:cNvCxnSpPr>
            <a:stCxn id="38" idx="3"/>
            <a:endCxn id="39" idx="3"/>
          </p:cNvCxnSpPr>
          <p:nvPr/>
        </p:nvCxnSpPr>
        <p:spPr>
          <a:xfrm flipH="1">
            <a:off x="6121286" y="4207477"/>
            <a:ext cx="399" cy="381236"/>
          </a:xfrm>
          <a:prstGeom prst="bentConnector3">
            <a:avLst>
              <a:gd name="adj1" fmla="val -51719457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stCxn id="39" idx="3"/>
            <a:endCxn id="45" idx="3"/>
          </p:cNvCxnSpPr>
          <p:nvPr/>
        </p:nvCxnSpPr>
        <p:spPr>
          <a:xfrm>
            <a:off x="6121286" y="4588712"/>
            <a:ext cx="399" cy="502010"/>
          </a:xfrm>
          <a:prstGeom prst="bentConnector3">
            <a:avLst>
              <a:gd name="adj1" fmla="val 51060633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45" idx="3"/>
            <a:endCxn id="36" idx="3"/>
          </p:cNvCxnSpPr>
          <p:nvPr/>
        </p:nvCxnSpPr>
        <p:spPr>
          <a:xfrm flipH="1">
            <a:off x="6118680" y="5090723"/>
            <a:ext cx="3005" cy="358324"/>
          </a:xfrm>
          <a:prstGeom prst="bentConnector3">
            <a:avLst>
              <a:gd name="adj1" fmla="val -6570936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798257" y="4094528"/>
            <a:ext cx="939655" cy="367466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Research &amp; Evaluation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136659" y="4519566"/>
            <a:ext cx="939655" cy="354712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Qualification Policy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136659" y="4944952"/>
            <a:ext cx="939655" cy="367466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Qualification</a:t>
            </a:r>
            <a:br>
              <a:rPr lang="en-US" sz="900" dirty="0"/>
            </a:br>
            <a:r>
              <a:rPr lang="en-US" sz="900" dirty="0"/>
              <a:t>Standards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136659" y="4081424"/>
            <a:ext cx="939655" cy="367466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900" dirty="0"/>
              <a:t>Regulatory Development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136659" y="5821232"/>
            <a:ext cx="939655" cy="367466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900" dirty="0"/>
              <a:t>Super-moderation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136659" y="5383093"/>
            <a:ext cx="939655" cy="367466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900" dirty="0"/>
              <a:t>School Qualification Design Lead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535127" y="3640091"/>
            <a:ext cx="939655" cy="354712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Stakeholder Engagement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535127" y="4081425"/>
            <a:ext cx="939655" cy="380569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Regulatory Development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535127" y="4950494"/>
            <a:ext cx="939655" cy="367466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900" dirty="0"/>
              <a:t>Qualification</a:t>
            </a:r>
            <a:br>
              <a:rPr lang="en-US" sz="900" dirty="0"/>
            </a:br>
            <a:r>
              <a:rPr lang="en-US" sz="900" dirty="0"/>
              <a:t>Standards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535127" y="4522511"/>
            <a:ext cx="939655" cy="367466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/>
              <a:t>Qualification Policy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7004175" y="5908797"/>
            <a:ext cx="1143595" cy="277384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Customer services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7272546" y="3775940"/>
            <a:ext cx="1100547" cy="218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Assurance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17948" y="3913298"/>
            <a:ext cx="1202345" cy="177863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700" b="1" dirty="0">
                <a:solidFill>
                  <a:schemeClr val="bg1">
                    <a:lumMod val="50000"/>
                  </a:schemeClr>
                </a:solidFill>
              </a:rPr>
              <a:t>Regulatory Op’s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076317" y="1129643"/>
            <a:ext cx="2539830" cy="4160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Board </a:t>
            </a:r>
          </a:p>
        </p:txBody>
      </p:sp>
      <p:cxnSp>
        <p:nvCxnSpPr>
          <p:cNvPr id="59" name="Straight Connector 58"/>
          <p:cNvCxnSpPr>
            <a:stCxn id="4" idx="0"/>
            <a:endCxn id="81" idx="2"/>
          </p:cNvCxnSpPr>
          <p:nvPr/>
        </p:nvCxnSpPr>
        <p:spPr>
          <a:xfrm flipV="1">
            <a:off x="4346232" y="1545701"/>
            <a:ext cx="1" cy="168264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/>
          <p:cNvSpPr/>
          <p:nvPr/>
        </p:nvSpPr>
        <p:spPr>
          <a:xfrm>
            <a:off x="2136659" y="3640090"/>
            <a:ext cx="939655" cy="367466"/>
          </a:xfrm>
          <a:prstGeom prst="rect">
            <a:avLst/>
          </a:prstGeom>
          <a:solidFill>
            <a:srgbClr val="9BD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900" dirty="0"/>
              <a:t>Stakeholder Engagement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729590" y="2879459"/>
            <a:ext cx="1076989" cy="538629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Executive Director of Strategy, Risk &amp; Research</a:t>
            </a:r>
          </a:p>
        </p:txBody>
      </p:sp>
      <p:cxnSp>
        <p:nvCxnSpPr>
          <p:cNvPr id="105" name="Elbow Connector 104"/>
          <p:cNvCxnSpPr>
            <a:endCxn id="75" idx="1"/>
          </p:cNvCxnSpPr>
          <p:nvPr/>
        </p:nvCxnSpPr>
        <p:spPr>
          <a:xfrm rot="16200000" flipH="1">
            <a:off x="6414825" y="4016891"/>
            <a:ext cx="764278" cy="414421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111"/>
          <p:cNvCxnSpPr>
            <a:endCxn id="76" idx="1"/>
          </p:cNvCxnSpPr>
          <p:nvPr/>
        </p:nvCxnSpPr>
        <p:spPr>
          <a:xfrm rot="16200000" flipH="1">
            <a:off x="6239720" y="4191997"/>
            <a:ext cx="1121083" cy="421015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Elbow Connector 115"/>
          <p:cNvCxnSpPr>
            <a:endCxn id="77" idx="1"/>
          </p:cNvCxnSpPr>
          <p:nvPr/>
        </p:nvCxnSpPr>
        <p:spPr>
          <a:xfrm rot="16200000" flipH="1">
            <a:off x="6058021" y="4373695"/>
            <a:ext cx="1477889" cy="414424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/>
          <p:cNvCxnSpPr>
            <a:endCxn id="79" idx="1"/>
          </p:cNvCxnSpPr>
          <p:nvPr/>
        </p:nvCxnSpPr>
        <p:spPr>
          <a:xfrm rot="16200000" flipH="1">
            <a:off x="5869312" y="4562404"/>
            <a:ext cx="1855307" cy="414424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lbow Connector 123"/>
          <p:cNvCxnSpPr>
            <a:endCxn id="125" idx="1"/>
          </p:cNvCxnSpPr>
          <p:nvPr/>
        </p:nvCxnSpPr>
        <p:spPr>
          <a:xfrm rot="16200000" flipH="1">
            <a:off x="5694201" y="4737516"/>
            <a:ext cx="2205526" cy="414421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Elbow Connector 138"/>
          <p:cNvCxnSpPr>
            <a:stCxn id="118" idx="2"/>
            <a:endCxn id="9" idx="1"/>
          </p:cNvCxnSpPr>
          <p:nvPr/>
        </p:nvCxnSpPr>
        <p:spPr>
          <a:xfrm rot="5400000">
            <a:off x="833493" y="3382853"/>
            <a:ext cx="399359" cy="469828"/>
          </a:xfrm>
          <a:prstGeom prst="bentConnector4">
            <a:avLst>
              <a:gd name="adj1" fmla="val 27795"/>
              <a:gd name="adj2" fmla="val 143846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Elbow Connector 140"/>
          <p:cNvCxnSpPr>
            <a:stCxn id="9" idx="1"/>
            <a:endCxn id="50" idx="1"/>
          </p:cNvCxnSpPr>
          <p:nvPr/>
        </p:nvCxnSpPr>
        <p:spPr>
          <a:xfrm rot="10800000" flipV="1">
            <a:off x="798257" y="3817447"/>
            <a:ext cx="11723" cy="460814"/>
          </a:xfrm>
          <a:prstGeom prst="bentConnector3">
            <a:avLst>
              <a:gd name="adj1" fmla="val 1800000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98257" y="3640091"/>
            <a:ext cx="939655" cy="354712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900" dirty="0"/>
              <a:t>Strategic Policy &amp; Risk </a:t>
            </a:r>
          </a:p>
        </p:txBody>
      </p:sp>
      <p:cxnSp>
        <p:nvCxnSpPr>
          <p:cNvPr id="153" name="Elbow Connector 152"/>
          <p:cNvCxnSpPr>
            <a:stCxn id="7" idx="2"/>
            <a:endCxn id="103" idx="1"/>
          </p:cNvCxnSpPr>
          <p:nvPr/>
        </p:nvCxnSpPr>
        <p:spPr>
          <a:xfrm rot="5400000">
            <a:off x="2168707" y="3386041"/>
            <a:ext cx="405736" cy="469831"/>
          </a:xfrm>
          <a:prstGeom prst="bentConnector4">
            <a:avLst>
              <a:gd name="adj1" fmla="val 27358"/>
              <a:gd name="adj2" fmla="val 143846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Elbow Connector 160"/>
          <p:cNvCxnSpPr/>
          <p:nvPr/>
        </p:nvCxnSpPr>
        <p:spPr>
          <a:xfrm rot="10800000" flipV="1">
            <a:off x="2136658" y="3827017"/>
            <a:ext cx="11444" cy="438141"/>
          </a:xfrm>
          <a:prstGeom prst="bentConnector3">
            <a:avLst>
              <a:gd name="adj1" fmla="val 1800000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Elbow Connector 162"/>
          <p:cNvCxnSpPr/>
          <p:nvPr/>
        </p:nvCxnSpPr>
        <p:spPr>
          <a:xfrm rot="10800000" flipV="1">
            <a:off x="2136658" y="4265157"/>
            <a:ext cx="11444" cy="431764"/>
          </a:xfrm>
          <a:prstGeom prst="bentConnector3">
            <a:avLst>
              <a:gd name="adj1" fmla="val 1800000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Elbow Connector 164"/>
          <p:cNvCxnSpPr/>
          <p:nvPr/>
        </p:nvCxnSpPr>
        <p:spPr>
          <a:xfrm rot="10800000" flipV="1">
            <a:off x="2136660" y="4696921"/>
            <a:ext cx="11444" cy="431764"/>
          </a:xfrm>
          <a:prstGeom prst="bentConnector3">
            <a:avLst>
              <a:gd name="adj1" fmla="val 1800000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Elbow Connector 166"/>
          <p:cNvCxnSpPr/>
          <p:nvPr/>
        </p:nvCxnSpPr>
        <p:spPr>
          <a:xfrm rot="10800000" flipV="1">
            <a:off x="2136658" y="5128686"/>
            <a:ext cx="11444" cy="438141"/>
          </a:xfrm>
          <a:prstGeom prst="bentConnector3">
            <a:avLst>
              <a:gd name="adj1" fmla="val 1800000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Elbow Connector 168"/>
          <p:cNvCxnSpPr/>
          <p:nvPr/>
        </p:nvCxnSpPr>
        <p:spPr>
          <a:xfrm rot="10800000" flipV="1">
            <a:off x="2136658" y="5566827"/>
            <a:ext cx="11444" cy="438139"/>
          </a:xfrm>
          <a:prstGeom prst="bentConnector3">
            <a:avLst>
              <a:gd name="adj1" fmla="val 1800000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Elbow Connector 170"/>
          <p:cNvCxnSpPr>
            <a:stCxn id="6" idx="2"/>
            <a:endCxn id="107" idx="1"/>
          </p:cNvCxnSpPr>
          <p:nvPr/>
        </p:nvCxnSpPr>
        <p:spPr>
          <a:xfrm rot="5400000">
            <a:off x="3563995" y="3389223"/>
            <a:ext cx="399359" cy="457091"/>
          </a:xfrm>
          <a:prstGeom prst="bentConnector4">
            <a:avLst>
              <a:gd name="adj1" fmla="val 27795"/>
              <a:gd name="adj2" fmla="val 145068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Elbow Connector 172"/>
          <p:cNvCxnSpPr>
            <a:stCxn id="107" idx="1"/>
            <a:endCxn id="109" idx="1"/>
          </p:cNvCxnSpPr>
          <p:nvPr/>
        </p:nvCxnSpPr>
        <p:spPr>
          <a:xfrm rot="10800000" flipV="1">
            <a:off x="3535127" y="3817446"/>
            <a:ext cx="11444" cy="454262"/>
          </a:xfrm>
          <a:prstGeom prst="bentConnector3">
            <a:avLst>
              <a:gd name="adj1" fmla="val 1800000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Elbow Connector 174"/>
          <p:cNvCxnSpPr/>
          <p:nvPr/>
        </p:nvCxnSpPr>
        <p:spPr>
          <a:xfrm rot="10800000" flipV="1">
            <a:off x="3535128" y="4278262"/>
            <a:ext cx="11444" cy="427983"/>
          </a:xfrm>
          <a:prstGeom prst="bentConnector3">
            <a:avLst>
              <a:gd name="adj1" fmla="val 1800000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Elbow Connector 176"/>
          <p:cNvCxnSpPr/>
          <p:nvPr/>
        </p:nvCxnSpPr>
        <p:spPr>
          <a:xfrm rot="10800000" flipV="1">
            <a:off x="3535128" y="4706245"/>
            <a:ext cx="11444" cy="427983"/>
          </a:xfrm>
          <a:prstGeom prst="bentConnector3">
            <a:avLst>
              <a:gd name="adj1" fmla="val 1800000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Elbow Connector 184"/>
          <p:cNvCxnSpPr>
            <a:endCxn id="78" idx="1"/>
          </p:cNvCxnSpPr>
          <p:nvPr/>
        </p:nvCxnSpPr>
        <p:spPr>
          <a:xfrm rot="16200000" flipH="1">
            <a:off x="6617227" y="3814490"/>
            <a:ext cx="366073" cy="421018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Elbow Connector 186"/>
          <p:cNvCxnSpPr>
            <a:stCxn id="5" idx="2"/>
            <a:endCxn id="38" idx="3"/>
          </p:cNvCxnSpPr>
          <p:nvPr/>
        </p:nvCxnSpPr>
        <p:spPr>
          <a:xfrm rot="5400000">
            <a:off x="5957813" y="3576581"/>
            <a:ext cx="794766" cy="467024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Elbow Connector 194"/>
          <p:cNvCxnSpPr>
            <a:stCxn id="40" idx="2"/>
            <a:endCxn id="126" idx="1"/>
          </p:cNvCxnSpPr>
          <p:nvPr/>
        </p:nvCxnSpPr>
        <p:spPr>
          <a:xfrm rot="5400000">
            <a:off x="7331285" y="3662205"/>
            <a:ext cx="164429" cy="281905"/>
          </a:xfrm>
          <a:prstGeom prst="bentConnector4">
            <a:avLst>
              <a:gd name="adj1" fmla="val 16724"/>
              <a:gd name="adj2" fmla="val 167454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4" idx="2"/>
            <a:endCxn id="64" idx="3"/>
          </p:cNvCxnSpPr>
          <p:nvPr/>
        </p:nvCxnSpPr>
        <p:spPr bwMode="auto">
          <a:xfrm rot="5400000">
            <a:off x="3782382" y="1822243"/>
            <a:ext cx="254528" cy="873172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2"/>
            <a:endCxn id="40" idx="1"/>
          </p:cNvCxnSpPr>
          <p:nvPr/>
        </p:nvCxnSpPr>
        <p:spPr bwMode="auto">
          <a:xfrm rot="16200000" flipH="1">
            <a:off x="6711673" y="3289746"/>
            <a:ext cx="169541" cy="415470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4970398" y="3448021"/>
            <a:ext cx="1228961" cy="27292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Business Planning &amp; Performance Mgmt</a:t>
            </a:r>
          </a:p>
        </p:txBody>
      </p:sp>
      <p:cxnSp>
        <p:nvCxnSpPr>
          <p:cNvPr id="26" name="Elbow Connector 25"/>
          <p:cNvCxnSpPr>
            <a:stCxn id="5" idx="2"/>
            <a:endCxn id="88" idx="3"/>
          </p:cNvCxnSpPr>
          <p:nvPr/>
        </p:nvCxnSpPr>
        <p:spPr bwMode="auto">
          <a:xfrm rot="5400000">
            <a:off x="6308149" y="3303922"/>
            <a:ext cx="171772" cy="389349"/>
          </a:xfrm>
          <a:prstGeom prst="bentConnector2">
            <a:avLst/>
          </a:prstGeom>
          <a:ln w="3175">
            <a:solidFill>
              <a:schemeClr val="bg1">
                <a:lumMod val="50000"/>
              </a:schemeClr>
            </a:solidFill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7" idx="0"/>
            <a:endCxn id="118" idx="0"/>
          </p:cNvCxnSpPr>
          <p:nvPr/>
        </p:nvCxnSpPr>
        <p:spPr>
          <a:xfrm rot="16200000" flipV="1">
            <a:off x="1937194" y="2210255"/>
            <a:ext cx="10753" cy="1338406"/>
          </a:xfrm>
          <a:prstGeom prst="bentConnector3">
            <a:avLst>
              <a:gd name="adj1" fmla="val 1181528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88966" y="510845"/>
            <a:ext cx="914400" cy="1149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5324" y="153398"/>
            <a:ext cx="8115679" cy="72964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The target organisation structure for the regulator</a:t>
            </a:r>
          </a:p>
        </p:txBody>
      </p:sp>
    </p:spTree>
    <p:extLst>
      <p:ext uri="{BB962C8B-B14F-4D97-AF65-F5344CB8AC3E}">
        <p14:creationId xmlns:p14="http://schemas.microsoft.com/office/powerpoint/2010/main" val="3777993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600" y="578654"/>
            <a:ext cx="7808400" cy="475200"/>
          </a:xfrm>
        </p:spPr>
        <p:txBody>
          <a:bodyPr/>
          <a:lstStyle/>
          <a:p>
            <a:r>
              <a:rPr lang="en-US" dirty="0"/>
              <a:t>Regulator structure as an organisation model</a:t>
            </a:r>
          </a:p>
        </p:txBody>
      </p:sp>
      <p:sp>
        <p:nvSpPr>
          <p:cNvPr id="4" name="Rectangle 3"/>
          <p:cNvSpPr/>
          <p:nvPr/>
        </p:nvSpPr>
        <p:spPr>
          <a:xfrm>
            <a:off x="3983789" y="1737895"/>
            <a:ext cx="708527" cy="548105"/>
          </a:xfrm>
          <a:prstGeom prst="rect">
            <a:avLst/>
          </a:prstGeom>
          <a:solidFill>
            <a:srgbClr val="3366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19655" y="2665670"/>
            <a:ext cx="542758" cy="3021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24904" y="5414184"/>
            <a:ext cx="708527" cy="548105"/>
          </a:xfrm>
          <a:prstGeom prst="rect">
            <a:avLst/>
          </a:prstGeom>
          <a:solidFill>
            <a:srgbClr val="85FF3A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41620" y="5416858"/>
            <a:ext cx="708527" cy="548105"/>
          </a:xfrm>
          <a:prstGeom prst="rect">
            <a:avLst/>
          </a:prstGeom>
          <a:solidFill>
            <a:srgbClr val="85FF3A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Elbow Connector 8"/>
          <p:cNvCxnSpPr>
            <a:stCxn id="4" idx="2"/>
            <a:endCxn id="6" idx="0"/>
          </p:cNvCxnSpPr>
          <p:nvPr/>
        </p:nvCxnSpPr>
        <p:spPr>
          <a:xfrm rot="16200000" flipH="1">
            <a:off x="3494518" y="3129534"/>
            <a:ext cx="3128184" cy="1441115"/>
          </a:xfrm>
          <a:prstGeom prst="bentConnector3">
            <a:avLst>
              <a:gd name="adj1" fmla="val 88889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4" idx="2"/>
            <a:endCxn id="7" idx="0"/>
          </p:cNvCxnSpPr>
          <p:nvPr/>
        </p:nvCxnSpPr>
        <p:spPr>
          <a:xfrm rot="5400000">
            <a:off x="1851540" y="2930345"/>
            <a:ext cx="3130858" cy="1842169"/>
          </a:xfrm>
          <a:prstGeom prst="bentConnector3">
            <a:avLst>
              <a:gd name="adj1" fmla="val 88429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352842" y="3850105"/>
            <a:ext cx="3426326" cy="13369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978479" y="3179006"/>
            <a:ext cx="542758" cy="3021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Elbow Connector 19"/>
          <p:cNvCxnSpPr>
            <a:stCxn id="4" idx="2"/>
            <a:endCxn id="5" idx="3"/>
          </p:cNvCxnSpPr>
          <p:nvPr/>
        </p:nvCxnSpPr>
        <p:spPr>
          <a:xfrm rot="5400000">
            <a:off x="3634867" y="2113546"/>
            <a:ext cx="530733" cy="875640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4" idx="2"/>
            <a:endCxn id="18" idx="3"/>
          </p:cNvCxnSpPr>
          <p:nvPr/>
        </p:nvCxnSpPr>
        <p:spPr>
          <a:xfrm rot="5400000">
            <a:off x="3407611" y="2399626"/>
            <a:ext cx="1044069" cy="816816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997610" y="3184354"/>
            <a:ext cx="710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97090" y="2665670"/>
            <a:ext cx="1044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Strategy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5580" y="5481060"/>
            <a:ext cx="1005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General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16848" y="5481060"/>
            <a:ext cx="1391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Educational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53525" y="3184354"/>
            <a:ext cx="542758" cy="3021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Elbow Connector 21"/>
          <p:cNvCxnSpPr>
            <a:stCxn id="4" idx="2"/>
            <a:endCxn id="19" idx="1"/>
          </p:cNvCxnSpPr>
          <p:nvPr/>
        </p:nvCxnSpPr>
        <p:spPr>
          <a:xfrm rot="16200000" flipH="1">
            <a:off x="4221081" y="2402972"/>
            <a:ext cx="1049417" cy="815472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488453"/>
      </p:ext>
    </p:extLst>
  </p:cSld>
  <p:clrMapOvr>
    <a:masterClrMapping/>
  </p:clrMapOvr>
</p:sld>
</file>

<file path=ppt/theme/theme1.xml><?xml version="1.0" encoding="utf-8"?>
<a:theme xmlns:a="http://schemas.openxmlformats.org/drawingml/2006/main" name="Ashridge_HULT">
  <a:themeElements>
    <a:clrScheme name="Ashridge_Hult">
      <a:dk1>
        <a:sysClr val="windowText" lastClr="000000"/>
      </a:dk1>
      <a:lt1>
        <a:sysClr val="window" lastClr="FFFFFF"/>
      </a:lt1>
      <a:dk2>
        <a:srgbClr val="000000"/>
      </a:dk2>
      <a:lt2>
        <a:srgbClr val="F6ECE0"/>
      </a:lt2>
      <a:accent1>
        <a:srgbClr val="FFCE00"/>
      </a:accent1>
      <a:accent2>
        <a:srgbClr val="90052F"/>
      </a:accent2>
      <a:accent3>
        <a:srgbClr val="001689"/>
      </a:accent3>
      <a:accent4>
        <a:srgbClr val="006E62"/>
      </a:accent4>
      <a:accent5>
        <a:srgbClr val="007B9A"/>
      </a:accent5>
      <a:accent6>
        <a:srgbClr val="A3B1C8"/>
      </a:accent6>
      <a:hlink>
        <a:srgbClr val="005CBA"/>
      </a:hlink>
      <a:folHlink>
        <a:srgbClr val="6D2F75"/>
      </a:folHlink>
    </a:clrScheme>
    <a:fontScheme name="Ashridge_Hult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shridge_HULT_Std.potx" id="{EB52153C-C9BE-4F94-8C90-E56AC83BA29F}" vid="{DC057CC1-D502-400C-96BA-5992361397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Ashridge_HULT_Std</Template>
  <TotalTime>171</TotalTime>
  <Words>345</Words>
  <Application>Microsoft Office PowerPoint</Application>
  <PresentationFormat>On-screen Show (4:3)</PresentationFormat>
  <Paragraphs>126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Calibri</vt:lpstr>
      <vt:lpstr>Symbol</vt:lpstr>
      <vt:lpstr>Times New Roman</vt:lpstr>
      <vt:lpstr>Ashridge_HULT</vt:lpstr>
      <vt:lpstr> Organisation Models</vt:lpstr>
      <vt:lpstr>A value chain map as an operating model</vt:lpstr>
      <vt:lpstr>Value chain map as an organisation model</vt:lpstr>
      <vt:lpstr>Organisations have two kinds of work</vt:lpstr>
      <vt:lpstr>Three ways to structure the operating work</vt:lpstr>
      <vt:lpstr>Four types of support work</vt:lpstr>
      <vt:lpstr>Impact of combining/centralising</vt:lpstr>
      <vt:lpstr>The target organisation structure for the regulator</vt:lpstr>
      <vt:lpstr>Regulator structure as an organisation model</vt:lpstr>
    </vt:vector>
  </TitlesOfParts>
  <Company>Ashridge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Munro</dc:creator>
  <cp:lastModifiedBy>Ravinder Lidder</cp:lastModifiedBy>
  <cp:revision>33</cp:revision>
  <dcterms:created xsi:type="dcterms:W3CDTF">2015-11-26T10:13:12Z</dcterms:created>
  <dcterms:modified xsi:type="dcterms:W3CDTF">2017-04-11T09:56:25Z</dcterms:modified>
</cp:coreProperties>
</file>